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9144000" cy="6858000" type="screen4x3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67" y="-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395640" y="1124640"/>
            <a:ext cx="8290800" cy="240120"/>
          </a:xfrm>
          <a:prstGeom prst="rect">
            <a:avLst/>
          </a:prstGeom>
        </p:spPr>
        <p:txBody>
          <a:bodyPr lIns="0" tIns="0" rIns="0" bIns="0">
            <a:normAutofit fontScale="44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395640" y="1387800"/>
            <a:ext cx="8290800" cy="240120"/>
          </a:xfrm>
          <a:prstGeom prst="rect">
            <a:avLst/>
          </a:prstGeom>
        </p:spPr>
        <p:txBody>
          <a:bodyPr lIns="0" tIns="0" rIns="0" bIns="0">
            <a:normAutofit fontScale="44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395640" y="112464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44000" y="112464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395640" y="138780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body"/>
          </p:nvPr>
        </p:nvSpPr>
        <p:spPr>
          <a:xfrm>
            <a:off x="4644000" y="138780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395640" y="1124640"/>
            <a:ext cx="2669400" cy="240120"/>
          </a:xfrm>
          <a:prstGeom prst="rect">
            <a:avLst/>
          </a:prstGeom>
        </p:spPr>
        <p:txBody>
          <a:bodyPr lIns="0" tIns="0" rIns="0" bIns="0">
            <a:normAutofit fontScale="8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3198960" y="1124640"/>
            <a:ext cx="2669400" cy="240120"/>
          </a:xfrm>
          <a:prstGeom prst="rect">
            <a:avLst/>
          </a:prstGeom>
        </p:spPr>
        <p:txBody>
          <a:bodyPr lIns="0" tIns="0" rIns="0" bIns="0">
            <a:normAutofit fontScale="8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002280" y="1124640"/>
            <a:ext cx="2669400" cy="240120"/>
          </a:xfrm>
          <a:prstGeom prst="rect">
            <a:avLst/>
          </a:prstGeom>
        </p:spPr>
        <p:txBody>
          <a:bodyPr lIns="0" tIns="0" rIns="0" bIns="0">
            <a:normAutofit fontScale="8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5"/>
          <p:cNvSpPr>
            <a:spLocks noGrp="1"/>
          </p:cNvSpPr>
          <p:nvPr>
            <p:ph type="body"/>
          </p:nvPr>
        </p:nvSpPr>
        <p:spPr>
          <a:xfrm>
            <a:off x="395640" y="1387800"/>
            <a:ext cx="2669400" cy="240120"/>
          </a:xfrm>
          <a:prstGeom prst="rect">
            <a:avLst/>
          </a:prstGeom>
        </p:spPr>
        <p:txBody>
          <a:bodyPr lIns="0" tIns="0" rIns="0" bIns="0">
            <a:normAutofit fontScale="8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6"/>
          <p:cNvSpPr>
            <a:spLocks noGrp="1"/>
          </p:cNvSpPr>
          <p:nvPr>
            <p:ph type="body"/>
          </p:nvPr>
        </p:nvSpPr>
        <p:spPr>
          <a:xfrm>
            <a:off x="3198960" y="1387800"/>
            <a:ext cx="2669400" cy="240120"/>
          </a:xfrm>
          <a:prstGeom prst="rect">
            <a:avLst/>
          </a:prstGeom>
        </p:spPr>
        <p:txBody>
          <a:bodyPr lIns="0" tIns="0" rIns="0" bIns="0">
            <a:normAutofit fontScale="8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7"/>
          <p:cNvSpPr>
            <a:spLocks noGrp="1"/>
          </p:cNvSpPr>
          <p:nvPr>
            <p:ph type="body"/>
          </p:nvPr>
        </p:nvSpPr>
        <p:spPr>
          <a:xfrm>
            <a:off x="6002280" y="1387800"/>
            <a:ext cx="2669400" cy="240120"/>
          </a:xfrm>
          <a:prstGeom prst="rect">
            <a:avLst/>
          </a:prstGeom>
        </p:spPr>
        <p:txBody>
          <a:bodyPr lIns="0" tIns="0" rIns="0" bIns="0">
            <a:normAutofit fontScale="8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395640" y="1124640"/>
            <a:ext cx="8290800" cy="503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395640" y="1124640"/>
            <a:ext cx="8290800" cy="50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395640" y="1124640"/>
            <a:ext cx="4045680" cy="50364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44000" y="1124640"/>
            <a:ext cx="4045680" cy="50364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395640" y="260640"/>
            <a:ext cx="8229240" cy="22708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395640" y="112464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44000" y="1124640"/>
            <a:ext cx="4045680" cy="50364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395640" y="138780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subTitle"/>
          </p:nvPr>
        </p:nvSpPr>
        <p:spPr>
          <a:xfrm>
            <a:off x="395640" y="1124640"/>
            <a:ext cx="8290800" cy="503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395640" y="1124640"/>
            <a:ext cx="4045680" cy="50364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44000" y="112464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44000" y="138780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395640" y="112464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44000" y="112464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395640" y="1387800"/>
            <a:ext cx="8290800" cy="240120"/>
          </a:xfrm>
          <a:prstGeom prst="rect">
            <a:avLst/>
          </a:prstGeom>
        </p:spPr>
        <p:txBody>
          <a:bodyPr lIns="0" tIns="0" rIns="0" bIns="0">
            <a:normAutofit fontScale="44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395640" y="1124640"/>
            <a:ext cx="8290800" cy="240120"/>
          </a:xfrm>
          <a:prstGeom prst="rect">
            <a:avLst/>
          </a:prstGeom>
        </p:spPr>
        <p:txBody>
          <a:bodyPr lIns="0" tIns="0" rIns="0" bIns="0">
            <a:normAutofit fontScale="44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395640" y="1387800"/>
            <a:ext cx="8290800" cy="240120"/>
          </a:xfrm>
          <a:prstGeom prst="rect">
            <a:avLst/>
          </a:prstGeom>
        </p:spPr>
        <p:txBody>
          <a:bodyPr lIns="0" tIns="0" rIns="0" bIns="0">
            <a:normAutofit fontScale="44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395640" y="112464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44000" y="112464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395640" y="138780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4644000" y="138780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395640" y="1124640"/>
            <a:ext cx="2669400" cy="240120"/>
          </a:xfrm>
          <a:prstGeom prst="rect">
            <a:avLst/>
          </a:prstGeom>
        </p:spPr>
        <p:txBody>
          <a:bodyPr lIns="0" tIns="0" rIns="0" bIns="0">
            <a:normAutofit fontScale="8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3198960" y="1124640"/>
            <a:ext cx="2669400" cy="240120"/>
          </a:xfrm>
          <a:prstGeom prst="rect">
            <a:avLst/>
          </a:prstGeom>
        </p:spPr>
        <p:txBody>
          <a:bodyPr lIns="0" tIns="0" rIns="0" bIns="0">
            <a:normAutofit fontScale="8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002280" y="1124640"/>
            <a:ext cx="2669400" cy="240120"/>
          </a:xfrm>
          <a:prstGeom prst="rect">
            <a:avLst/>
          </a:prstGeom>
        </p:spPr>
        <p:txBody>
          <a:bodyPr lIns="0" tIns="0" rIns="0" bIns="0">
            <a:normAutofit fontScale="8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395640" y="1387800"/>
            <a:ext cx="2669400" cy="240120"/>
          </a:xfrm>
          <a:prstGeom prst="rect">
            <a:avLst/>
          </a:prstGeom>
        </p:spPr>
        <p:txBody>
          <a:bodyPr lIns="0" tIns="0" rIns="0" bIns="0">
            <a:normAutofit fontScale="8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3198960" y="1387800"/>
            <a:ext cx="2669400" cy="240120"/>
          </a:xfrm>
          <a:prstGeom prst="rect">
            <a:avLst/>
          </a:prstGeom>
        </p:spPr>
        <p:txBody>
          <a:bodyPr lIns="0" tIns="0" rIns="0" bIns="0">
            <a:normAutofit fontScale="8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6002280" y="1387800"/>
            <a:ext cx="2669400" cy="240120"/>
          </a:xfrm>
          <a:prstGeom prst="rect">
            <a:avLst/>
          </a:prstGeom>
        </p:spPr>
        <p:txBody>
          <a:bodyPr lIns="0" tIns="0" rIns="0" bIns="0">
            <a:normAutofit fontScale="8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395640" y="1124640"/>
            <a:ext cx="8290800" cy="503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95640" y="1124640"/>
            <a:ext cx="4045680" cy="50364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44000" y="1124640"/>
            <a:ext cx="4045680" cy="50364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subTitle"/>
          </p:nvPr>
        </p:nvSpPr>
        <p:spPr>
          <a:xfrm>
            <a:off x="395640" y="260640"/>
            <a:ext cx="8229240" cy="22708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395640" y="112464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644000" y="1124640"/>
            <a:ext cx="4045680" cy="50364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395640" y="138780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395640" y="1124640"/>
            <a:ext cx="4045680" cy="50364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44000" y="112464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4644000" y="138780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95640" y="112464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44000" y="1124640"/>
            <a:ext cx="4045680" cy="240120"/>
          </a:xfrm>
          <a:prstGeom prst="rect">
            <a:avLst/>
          </a:prstGeom>
        </p:spPr>
        <p:txBody>
          <a:bodyPr lIns="0" tIns="0" rIns="0" bIns="0">
            <a:normAutofit fontScale="15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body"/>
          </p:nvPr>
        </p:nvSpPr>
        <p:spPr>
          <a:xfrm>
            <a:off x="395640" y="1387800"/>
            <a:ext cx="8290800" cy="240120"/>
          </a:xfrm>
          <a:prstGeom prst="rect">
            <a:avLst/>
          </a:prstGeom>
        </p:spPr>
        <p:txBody>
          <a:bodyPr lIns="0" tIns="0" rIns="0" bIns="0">
            <a:normAutofit fontScale="44000"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/>
          <p:cNvPicPr/>
          <p:nvPr/>
        </p:nvPicPr>
        <p:blipFill>
          <a:blip r:embed="rId14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12600">
            <a:noFill/>
          </a:ln>
        </p:spPr>
      </p:pic>
      <p:sp>
        <p:nvSpPr>
          <p:cNvPr id="30" name="CustomShape 1" hidden="1"/>
          <p:cNvSpPr/>
          <p:nvPr/>
        </p:nvSpPr>
        <p:spPr>
          <a:xfrm>
            <a:off x="685800" y="2130480"/>
            <a:ext cx="7772040" cy="1430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  <a:ea typeface="Calibri"/>
              </a:rPr>
              <a:t>Cliquez pour modifier le style du titre</a:t>
            </a:r>
            <a:endParaRPr lang="fr-FR" sz="4400" b="0" strike="noStrike" spc="-1">
              <a:latin typeface="Arial"/>
            </a:endParaRPr>
          </a:p>
        </p:txBody>
      </p:sp>
      <p:sp>
        <p:nvSpPr>
          <p:cNvPr id="2" name="CustomShape 2" hidden="1"/>
          <p:cNvSpPr/>
          <p:nvPr/>
        </p:nvSpPr>
        <p:spPr>
          <a:xfrm>
            <a:off x="457200" y="6356520"/>
            <a:ext cx="2133360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10/07/2013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3" name="Picture 2"/>
          <p:cNvPicPr/>
          <p:nvPr/>
        </p:nvPicPr>
        <p:blipFill>
          <a:blip r:embed="rId15"/>
          <a:stretch/>
        </p:blipFill>
        <p:spPr>
          <a:xfrm rot="19862400">
            <a:off x="8466840" y="-189900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4" name="Picture 2"/>
          <p:cNvPicPr/>
          <p:nvPr/>
        </p:nvPicPr>
        <p:blipFill>
          <a:blip r:embed="rId15"/>
          <a:stretch/>
        </p:blipFill>
        <p:spPr>
          <a:xfrm rot="19862400">
            <a:off x="8769240" y="-14328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5" name="Picture 2"/>
          <p:cNvPicPr/>
          <p:nvPr/>
        </p:nvPicPr>
        <p:blipFill>
          <a:blip r:embed="rId15"/>
          <a:stretch/>
        </p:blipFill>
        <p:spPr>
          <a:xfrm rot="19862400">
            <a:off x="12801600" y="-417600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6" name="Picture 2"/>
          <p:cNvPicPr/>
          <p:nvPr/>
        </p:nvPicPr>
        <p:blipFill>
          <a:blip r:embed="rId15"/>
          <a:stretch/>
        </p:blipFill>
        <p:spPr>
          <a:xfrm rot="19862400">
            <a:off x="3152520" y="-266364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7" name="Picture 3"/>
          <p:cNvPicPr/>
          <p:nvPr/>
        </p:nvPicPr>
        <p:blipFill>
          <a:blip r:embed="rId16"/>
          <a:stretch/>
        </p:blipFill>
        <p:spPr>
          <a:xfrm>
            <a:off x="3924000" y="6387120"/>
            <a:ext cx="287640" cy="281880"/>
          </a:xfrm>
          <a:prstGeom prst="rect">
            <a:avLst/>
          </a:prstGeom>
          <a:ln w="12600">
            <a:noFill/>
          </a:ln>
        </p:spPr>
      </p:pic>
      <p:sp>
        <p:nvSpPr>
          <p:cNvPr id="8" name="CustomShape 3" hidden="1"/>
          <p:cNvSpPr/>
          <p:nvPr/>
        </p:nvSpPr>
        <p:spPr>
          <a:xfrm>
            <a:off x="0" y="6379200"/>
            <a:ext cx="9143640" cy="407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1120" tIns="51120" rIns="51120" bIns="5112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trike="noStrike" spc="-1">
                <a:solidFill>
                  <a:srgbClr val="FFFFFF"/>
                </a:solidFill>
                <a:latin typeface="Segoe Print"/>
                <a:ea typeface="Segoe Print"/>
              </a:rPr>
              <a:t>Palé   découvertes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9" name="CustomShape 4" hidden="1"/>
          <p:cNvSpPr/>
          <p:nvPr/>
        </p:nvSpPr>
        <p:spPr>
          <a:xfrm>
            <a:off x="7594560" y="6525360"/>
            <a:ext cx="1462680" cy="272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  <a:ea typeface="Calibri"/>
              </a:rPr>
              <a:t>Pierre-Jean Riou-2013</a:t>
            </a:r>
            <a:endParaRPr lang="fr-FR" sz="1200" b="0" strike="noStrike" spc="-1">
              <a:latin typeface="Arial"/>
            </a:endParaRPr>
          </a:p>
        </p:txBody>
      </p:sp>
      <p:pic>
        <p:nvPicPr>
          <p:cNvPr id="10" name="Picture 8"/>
          <p:cNvPicPr/>
          <p:nvPr/>
        </p:nvPicPr>
        <p:blipFill>
          <a:blip r:embed="rId14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12600">
            <a:noFill/>
          </a:ln>
        </p:spPr>
      </p:pic>
      <p:sp>
        <p:nvSpPr>
          <p:cNvPr id="11" name="CustomShape 5"/>
          <p:cNvSpPr/>
          <p:nvPr/>
        </p:nvSpPr>
        <p:spPr>
          <a:xfrm>
            <a:off x="685800" y="2130480"/>
            <a:ext cx="7772040" cy="1430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  <a:ea typeface="Calibri"/>
              </a:rPr>
              <a:t>Cliquez pour modifier le style du titre</a:t>
            </a:r>
            <a:endParaRPr lang="fr-FR" sz="4400" b="0" strike="noStrike" spc="-1">
              <a:latin typeface="Arial"/>
            </a:endParaRPr>
          </a:p>
        </p:txBody>
      </p:sp>
      <p:sp>
        <p:nvSpPr>
          <p:cNvPr id="12" name="CustomShape 6"/>
          <p:cNvSpPr/>
          <p:nvPr/>
        </p:nvSpPr>
        <p:spPr>
          <a:xfrm>
            <a:off x="457200" y="6356520"/>
            <a:ext cx="2133360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10/07/2013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3" name="PlaceHolder 7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343440" cy="357840"/>
          </a:xfrm>
          <a:prstGeom prst="rect">
            <a:avLst/>
          </a:prstGeom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pic>
        <p:nvPicPr>
          <p:cNvPr id="14" name="Picture 2"/>
          <p:cNvPicPr/>
          <p:nvPr/>
        </p:nvPicPr>
        <p:blipFill>
          <a:blip r:embed="rId15"/>
          <a:stretch/>
        </p:blipFill>
        <p:spPr>
          <a:xfrm rot="19862400">
            <a:off x="8466840" y="-189900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15" name="Picture 2"/>
          <p:cNvPicPr/>
          <p:nvPr/>
        </p:nvPicPr>
        <p:blipFill>
          <a:blip r:embed="rId15"/>
          <a:stretch/>
        </p:blipFill>
        <p:spPr>
          <a:xfrm rot="19862400">
            <a:off x="8769240" y="-14328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16" name="Picture 2"/>
          <p:cNvPicPr/>
          <p:nvPr/>
        </p:nvPicPr>
        <p:blipFill>
          <a:blip r:embed="rId15"/>
          <a:stretch/>
        </p:blipFill>
        <p:spPr>
          <a:xfrm rot="19862400">
            <a:off x="12801600" y="-417600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17" name="Picture 2"/>
          <p:cNvPicPr/>
          <p:nvPr/>
        </p:nvPicPr>
        <p:blipFill>
          <a:blip r:embed="rId15"/>
          <a:stretch/>
        </p:blipFill>
        <p:spPr>
          <a:xfrm rot="19862400">
            <a:off x="3152520" y="-266364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18" name="Picture 3"/>
          <p:cNvPicPr/>
          <p:nvPr/>
        </p:nvPicPr>
        <p:blipFill>
          <a:blip r:embed="rId16"/>
          <a:stretch/>
        </p:blipFill>
        <p:spPr>
          <a:xfrm>
            <a:off x="3924000" y="6387120"/>
            <a:ext cx="287640" cy="281880"/>
          </a:xfrm>
          <a:prstGeom prst="rect">
            <a:avLst/>
          </a:prstGeom>
          <a:ln w="12600">
            <a:noFill/>
          </a:ln>
        </p:spPr>
      </p:pic>
      <p:sp>
        <p:nvSpPr>
          <p:cNvPr id="19" name="CustomShape 8"/>
          <p:cNvSpPr/>
          <p:nvPr/>
        </p:nvSpPr>
        <p:spPr>
          <a:xfrm>
            <a:off x="0" y="6379200"/>
            <a:ext cx="9143640" cy="407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1120" tIns="51120" rIns="51120" bIns="5112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trike="noStrike" spc="-1">
                <a:solidFill>
                  <a:srgbClr val="FFFFFF"/>
                </a:solidFill>
                <a:latin typeface="Segoe Print"/>
                <a:ea typeface="Segoe Print"/>
              </a:rPr>
              <a:t>Palé   découvertes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0" name="CustomShape 9"/>
          <p:cNvSpPr/>
          <p:nvPr/>
        </p:nvSpPr>
        <p:spPr>
          <a:xfrm>
            <a:off x="7594560" y="6525360"/>
            <a:ext cx="1462680" cy="272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  <a:ea typeface="Calibri"/>
              </a:rPr>
              <a:t>Pierre-Jean Riou-2013</a:t>
            </a:r>
            <a:endParaRPr lang="fr-FR" sz="1200" b="0" strike="noStrike" spc="-1">
              <a:latin typeface="Arial"/>
            </a:endParaRPr>
          </a:p>
        </p:txBody>
      </p:sp>
      <p:pic>
        <p:nvPicPr>
          <p:cNvPr id="21" name="Picture 2"/>
          <p:cNvPicPr/>
          <p:nvPr/>
        </p:nvPicPr>
        <p:blipFill>
          <a:blip r:embed="rId15"/>
          <a:stretch/>
        </p:blipFill>
        <p:spPr>
          <a:xfrm rot="19862400">
            <a:off x="8769240" y="-14328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22" name="Picture 8"/>
          <p:cNvPicPr/>
          <p:nvPr/>
        </p:nvPicPr>
        <p:blipFill>
          <a:blip r:embed="rId14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12600">
            <a:noFill/>
          </a:ln>
        </p:spPr>
      </p:pic>
      <p:sp>
        <p:nvSpPr>
          <p:cNvPr id="23" name="PlaceHolder 10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4400" b="1" strike="noStrike" cap="all" spc="-1">
                <a:solidFill>
                  <a:srgbClr val="4A78BB"/>
                </a:solidFill>
                <a:latin typeface="Calibri"/>
                <a:ea typeface="Calibri"/>
              </a:rPr>
              <a:t>Texte du titre</a:t>
            </a:r>
            <a:endParaRPr lang="fr-F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11"/>
          <p:cNvSpPr>
            <a:spLocks noGrp="1"/>
          </p:cNvSpPr>
          <p:nvPr>
            <p:ph type="body"/>
          </p:nvPr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 lIns="45720" tIns="45000" rIns="4572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fr-FR" sz="3200" b="1" strike="noStrike" spc="148">
                <a:solidFill>
                  <a:srgbClr val="F8F8F8"/>
                </a:solidFill>
                <a:latin typeface="Calibri"/>
                <a:ea typeface="Calibri"/>
              </a:rPr>
              <a:t>Texte niveau 1</a:t>
            </a: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fr-FR" sz="3200" b="1" strike="noStrike" spc="148">
                <a:solidFill>
                  <a:srgbClr val="F8F8F8"/>
                </a:solidFill>
                <a:latin typeface="Calibri"/>
                <a:ea typeface="Calibri"/>
              </a:rPr>
              <a:t>Texte niveau 2</a:t>
            </a: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fr-FR" sz="3200" b="1" strike="noStrike" spc="148">
                <a:solidFill>
                  <a:srgbClr val="F8F8F8"/>
                </a:solidFill>
                <a:latin typeface="Calibri"/>
                <a:ea typeface="Calibri"/>
              </a:rPr>
              <a:t>Texte niveau 3</a:t>
            </a: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fr-FR" sz="3200" b="1" strike="noStrike" spc="148">
                <a:solidFill>
                  <a:srgbClr val="F8F8F8"/>
                </a:solidFill>
                <a:latin typeface="Calibri"/>
                <a:ea typeface="Calibri"/>
              </a:rPr>
              <a:t>Texte niveau 4</a:t>
            </a: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fr-FR" sz="3200" b="1" strike="noStrike" spc="148">
                <a:solidFill>
                  <a:srgbClr val="F8F8F8"/>
                </a:solidFill>
                <a:latin typeface="Calibri"/>
                <a:ea typeface="Calibri"/>
              </a:rPr>
              <a:t>Texte niveau 5</a:t>
            </a: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" name="Picture 2"/>
          <p:cNvPicPr/>
          <p:nvPr/>
        </p:nvPicPr>
        <p:blipFill>
          <a:blip r:embed="rId15"/>
          <a:stretch/>
        </p:blipFill>
        <p:spPr>
          <a:xfrm rot="19862400">
            <a:off x="8466840" y="-189900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26" name="Picture 2"/>
          <p:cNvPicPr/>
          <p:nvPr/>
        </p:nvPicPr>
        <p:blipFill>
          <a:blip r:embed="rId15"/>
          <a:stretch/>
        </p:blipFill>
        <p:spPr>
          <a:xfrm rot="19862400">
            <a:off x="12801600" y="-417600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27" name="Picture 2"/>
          <p:cNvPicPr/>
          <p:nvPr/>
        </p:nvPicPr>
        <p:blipFill>
          <a:blip r:embed="rId15"/>
          <a:stretch/>
        </p:blipFill>
        <p:spPr>
          <a:xfrm rot="19862400">
            <a:off x="3152520" y="-2663640"/>
            <a:ext cx="3744000" cy="2540520"/>
          </a:xfrm>
          <a:prstGeom prst="rect">
            <a:avLst/>
          </a:prstGeom>
          <a:ln w="12600">
            <a:noFill/>
          </a:ln>
        </p:spPr>
      </p:pic>
      <p:sp>
        <p:nvSpPr>
          <p:cNvPr id="28" name="CustomShape 12"/>
          <p:cNvSpPr/>
          <p:nvPr/>
        </p:nvSpPr>
        <p:spPr>
          <a:xfrm>
            <a:off x="609480" y="426960"/>
            <a:ext cx="8229240" cy="1142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3759" b="0" strike="noStrike" spc="-1">
                <a:solidFill>
                  <a:srgbClr val="000000"/>
                </a:solidFill>
                <a:latin typeface="Calibri"/>
                <a:ea typeface="Calibri"/>
              </a:rPr>
              <a:t>Cliquez pour modifier le style du titre</a:t>
            </a:r>
            <a:endParaRPr lang="fr-FR" sz="3759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8"/>
          <p:cNvPicPr/>
          <p:nvPr/>
        </p:nvPicPr>
        <p:blipFill>
          <a:blip r:embed="rId14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12600">
            <a:noFill/>
          </a:ln>
        </p:spPr>
      </p:pic>
      <p:sp>
        <p:nvSpPr>
          <p:cNvPr id="66" name="CustomShape 1" hidden="1"/>
          <p:cNvSpPr/>
          <p:nvPr/>
        </p:nvSpPr>
        <p:spPr>
          <a:xfrm>
            <a:off x="685800" y="2130480"/>
            <a:ext cx="7772040" cy="1430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  <a:ea typeface="Calibri"/>
              </a:rPr>
              <a:t>Cliquez pour modifier le style du titre</a:t>
            </a:r>
            <a:endParaRPr lang="fr-FR" sz="4400" b="0" strike="noStrike" spc="-1">
              <a:latin typeface="Arial"/>
            </a:endParaRPr>
          </a:p>
        </p:txBody>
      </p:sp>
      <p:sp>
        <p:nvSpPr>
          <p:cNvPr id="67" name="CustomShape 2" hidden="1"/>
          <p:cNvSpPr/>
          <p:nvPr/>
        </p:nvSpPr>
        <p:spPr>
          <a:xfrm>
            <a:off x="457200" y="6356520"/>
            <a:ext cx="2133360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10/07/2013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68" name="Picture 2"/>
          <p:cNvPicPr/>
          <p:nvPr/>
        </p:nvPicPr>
        <p:blipFill>
          <a:blip r:embed="rId15"/>
          <a:stretch/>
        </p:blipFill>
        <p:spPr>
          <a:xfrm rot="19862400">
            <a:off x="8466840" y="-189900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69" name="Picture 2"/>
          <p:cNvPicPr/>
          <p:nvPr/>
        </p:nvPicPr>
        <p:blipFill>
          <a:blip r:embed="rId15"/>
          <a:stretch/>
        </p:blipFill>
        <p:spPr>
          <a:xfrm rot="19862400">
            <a:off x="8769240" y="-14328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70" name="Picture 2"/>
          <p:cNvPicPr/>
          <p:nvPr/>
        </p:nvPicPr>
        <p:blipFill>
          <a:blip r:embed="rId15"/>
          <a:stretch/>
        </p:blipFill>
        <p:spPr>
          <a:xfrm rot="19862400">
            <a:off x="12801600" y="-417600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71" name="Picture 2"/>
          <p:cNvPicPr/>
          <p:nvPr/>
        </p:nvPicPr>
        <p:blipFill>
          <a:blip r:embed="rId15"/>
          <a:stretch/>
        </p:blipFill>
        <p:spPr>
          <a:xfrm rot="19862400">
            <a:off x="3152520" y="-266364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72" name="Picture 3"/>
          <p:cNvPicPr/>
          <p:nvPr/>
        </p:nvPicPr>
        <p:blipFill>
          <a:blip r:embed="rId16"/>
          <a:stretch/>
        </p:blipFill>
        <p:spPr>
          <a:xfrm>
            <a:off x="3924000" y="6387120"/>
            <a:ext cx="287640" cy="281880"/>
          </a:xfrm>
          <a:prstGeom prst="rect">
            <a:avLst/>
          </a:prstGeom>
          <a:ln w="12600">
            <a:noFill/>
          </a:ln>
        </p:spPr>
      </p:pic>
      <p:sp>
        <p:nvSpPr>
          <p:cNvPr id="73" name="CustomShape 3" hidden="1"/>
          <p:cNvSpPr/>
          <p:nvPr/>
        </p:nvSpPr>
        <p:spPr>
          <a:xfrm>
            <a:off x="0" y="6379200"/>
            <a:ext cx="9143640" cy="407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1120" tIns="51120" rIns="51120" bIns="5112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trike="noStrike" spc="-1">
                <a:solidFill>
                  <a:srgbClr val="FFFFFF"/>
                </a:solidFill>
                <a:latin typeface="Segoe Print"/>
                <a:ea typeface="Segoe Print"/>
              </a:rPr>
              <a:t>Palé   découvertes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74" name="CustomShape 4" hidden="1"/>
          <p:cNvSpPr/>
          <p:nvPr/>
        </p:nvSpPr>
        <p:spPr>
          <a:xfrm>
            <a:off x="7594560" y="6525360"/>
            <a:ext cx="1462680" cy="272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FFFFFF"/>
                </a:solidFill>
                <a:latin typeface="Calibri"/>
                <a:ea typeface="Calibri"/>
              </a:rPr>
              <a:t>Pierre-Jean Riou-2013</a:t>
            </a:r>
            <a:endParaRPr lang="fr-FR" sz="1200" b="0" strike="noStrike" spc="-1">
              <a:latin typeface="Arial"/>
            </a:endParaRPr>
          </a:p>
        </p:txBody>
      </p:sp>
      <p:pic>
        <p:nvPicPr>
          <p:cNvPr id="75" name="Picture 8"/>
          <p:cNvPicPr/>
          <p:nvPr/>
        </p:nvPicPr>
        <p:blipFill>
          <a:blip r:embed="rId14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12600">
            <a:noFill/>
          </a:ln>
        </p:spPr>
      </p:pic>
      <p:sp>
        <p:nvSpPr>
          <p:cNvPr id="76" name="CustomShape 5"/>
          <p:cNvSpPr/>
          <p:nvPr/>
        </p:nvSpPr>
        <p:spPr>
          <a:xfrm>
            <a:off x="685800" y="2130480"/>
            <a:ext cx="7772040" cy="1430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Calibri"/>
                <a:ea typeface="Calibri"/>
              </a:rPr>
              <a:t>Cliquez pour modifier le style du titre</a:t>
            </a:r>
            <a:endParaRPr lang="fr-FR" sz="4400" b="0" strike="noStrike" spc="-1">
              <a:latin typeface="Arial"/>
            </a:endParaRPr>
          </a:p>
        </p:txBody>
      </p:sp>
      <p:sp>
        <p:nvSpPr>
          <p:cNvPr id="77" name="CustomShape 6"/>
          <p:cNvSpPr/>
          <p:nvPr/>
        </p:nvSpPr>
        <p:spPr>
          <a:xfrm>
            <a:off x="457200" y="6356520"/>
            <a:ext cx="2133360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10/07/2013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343440" cy="357840"/>
          </a:xfrm>
          <a:prstGeom prst="rect">
            <a:avLst/>
          </a:prstGeom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pic>
        <p:nvPicPr>
          <p:cNvPr id="79" name="Picture 2"/>
          <p:cNvPicPr/>
          <p:nvPr/>
        </p:nvPicPr>
        <p:blipFill>
          <a:blip r:embed="rId15"/>
          <a:stretch/>
        </p:blipFill>
        <p:spPr>
          <a:xfrm rot="19862400">
            <a:off x="8466840" y="-189900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80" name="Picture 2"/>
          <p:cNvPicPr/>
          <p:nvPr/>
        </p:nvPicPr>
        <p:blipFill>
          <a:blip r:embed="rId15"/>
          <a:stretch/>
        </p:blipFill>
        <p:spPr>
          <a:xfrm rot="19862400">
            <a:off x="8769240" y="-14328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81" name="Picture 2"/>
          <p:cNvPicPr/>
          <p:nvPr/>
        </p:nvPicPr>
        <p:blipFill>
          <a:blip r:embed="rId15"/>
          <a:stretch/>
        </p:blipFill>
        <p:spPr>
          <a:xfrm rot="19862400">
            <a:off x="12801600" y="-4176000"/>
            <a:ext cx="3744000" cy="2540520"/>
          </a:xfrm>
          <a:prstGeom prst="rect">
            <a:avLst/>
          </a:prstGeom>
          <a:ln w="12600">
            <a:noFill/>
          </a:ln>
        </p:spPr>
      </p:pic>
      <p:pic>
        <p:nvPicPr>
          <p:cNvPr id="82" name="Picture 2"/>
          <p:cNvPicPr/>
          <p:nvPr/>
        </p:nvPicPr>
        <p:blipFill>
          <a:blip r:embed="rId15"/>
          <a:stretch/>
        </p:blipFill>
        <p:spPr>
          <a:xfrm rot="19862400">
            <a:off x="3152520" y="-2663640"/>
            <a:ext cx="3744000" cy="2540520"/>
          </a:xfrm>
          <a:prstGeom prst="rect">
            <a:avLst/>
          </a:prstGeom>
          <a:ln w="12600">
            <a:noFill/>
          </a:ln>
        </p:spPr>
      </p:pic>
      <p:sp>
        <p:nvSpPr>
          <p:cNvPr id="83" name="PlaceHolder 8"/>
          <p:cNvSpPr>
            <a:spLocks noGrp="1"/>
          </p:cNvSpPr>
          <p:nvPr>
            <p:ph type="title"/>
          </p:nvPr>
        </p:nvSpPr>
        <p:spPr>
          <a:xfrm>
            <a:off x="395640" y="260640"/>
            <a:ext cx="8229240" cy="489600"/>
          </a:xfrm>
          <a:prstGeom prst="rect">
            <a:avLst/>
          </a:prstGeom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strike="noStrike" cap="all" spc="-1">
                <a:solidFill>
                  <a:srgbClr val="4A78BB"/>
                </a:solidFill>
                <a:latin typeface="Calibri"/>
                <a:ea typeface="Calibri"/>
              </a:rPr>
              <a:t>Texte du titre</a:t>
            </a: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9"/>
          <p:cNvSpPr>
            <a:spLocks noGrp="1"/>
          </p:cNvSpPr>
          <p:nvPr>
            <p:ph type="body"/>
          </p:nvPr>
        </p:nvSpPr>
        <p:spPr>
          <a:xfrm>
            <a:off x="395640" y="1124640"/>
            <a:ext cx="8290800" cy="503640"/>
          </a:xfrm>
          <a:prstGeom prst="rect">
            <a:avLst/>
          </a:prstGeom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49">
                <a:solidFill>
                  <a:srgbClr val="948A54"/>
                </a:solidFill>
                <a:latin typeface="Calibri"/>
                <a:ea typeface="Calibri"/>
              </a:rPr>
              <a:t>Texte niveau 1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11448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49">
                <a:solidFill>
                  <a:srgbClr val="948A54"/>
                </a:solidFill>
                <a:latin typeface="Calibri"/>
                <a:ea typeface="Calibri"/>
              </a:rPr>
              <a:t>Texte niveau 2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marL="1119960" lvl="2" indent="-205200" algn="ctr">
              <a:lnSpc>
                <a:spcPct val="100000"/>
              </a:lnSpc>
              <a:spcBef>
                <a:spcPts val="400"/>
              </a:spcBef>
              <a:buClr>
                <a:srgbClr val="948A54"/>
              </a:buClr>
              <a:buFont typeface="Arial"/>
              <a:buChar char="•"/>
            </a:pPr>
            <a:r>
              <a:rPr lang="fr-FR" sz="1800" b="1" strike="noStrike" spc="49">
                <a:solidFill>
                  <a:srgbClr val="948A54"/>
                </a:solidFill>
                <a:latin typeface="Calibri"/>
                <a:ea typeface="Calibri"/>
              </a:rPr>
              <a:t>Texte niveau 3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240" algn="ctr">
              <a:lnSpc>
                <a:spcPct val="100000"/>
              </a:lnSpc>
              <a:spcBef>
                <a:spcPts val="400"/>
              </a:spcBef>
              <a:buClr>
                <a:srgbClr val="948A54"/>
              </a:buClr>
              <a:buFont typeface="Arial"/>
              <a:buChar char="–"/>
            </a:pPr>
            <a:r>
              <a:rPr lang="fr-FR" sz="1800" b="1" strike="noStrike" spc="49">
                <a:solidFill>
                  <a:srgbClr val="948A54"/>
                </a:solidFill>
                <a:latin typeface="Calibri"/>
                <a:ea typeface="Calibri"/>
              </a:rPr>
              <a:t>Texte niveau 4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240" algn="ctr">
              <a:lnSpc>
                <a:spcPct val="100000"/>
              </a:lnSpc>
              <a:spcBef>
                <a:spcPts val="400"/>
              </a:spcBef>
              <a:buClr>
                <a:srgbClr val="948A54"/>
              </a:buClr>
              <a:buFont typeface="Arial"/>
              <a:buChar char="»"/>
            </a:pPr>
            <a:r>
              <a:rPr lang="fr-FR" sz="1800" b="1" strike="noStrike" spc="49">
                <a:solidFill>
                  <a:srgbClr val="948A54"/>
                </a:solidFill>
                <a:latin typeface="Calibri"/>
                <a:ea typeface="Calibri"/>
              </a:rPr>
              <a:t>Texte niveau 5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6553080" y="6356520"/>
            <a:ext cx="22356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pic>
        <p:nvPicPr>
          <p:cNvPr id="122" name="Picture 12"/>
          <p:cNvPicPr/>
          <p:nvPr/>
        </p:nvPicPr>
        <p:blipFill>
          <a:blip r:embed="rId2"/>
          <a:srcRect l="21473" r="12596"/>
          <a:stretch/>
        </p:blipFill>
        <p:spPr>
          <a:xfrm>
            <a:off x="-35640" y="1564560"/>
            <a:ext cx="4571640" cy="5203440"/>
          </a:xfrm>
          <a:prstGeom prst="rect">
            <a:avLst/>
          </a:prstGeom>
          <a:ln w="12600">
            <a:noFill/>
          </a:ln>
        </p:spPr>
      </p:pic>
      <p:sp>
        <p:nvSpPr>
          <p:cNvPr id="123" name="TextShape 2"/>
          <p:cNvSpPr txBox="1"/>
          <p:nvPr/>
        </p:nvSpPr>
        <p:spPr>
          <a:xfrm>
            <a:off x="3748320" y="546480"/>
            <a:ext cx="4819680" cy="14695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360" b="1" strike="noStrike" cap="all" spc="-1">
                <a:solidFill>
                  <a:srgbClr val="4A78BB"/>
                </a:solidFill>
                <a:latin typeface="Calibri"/>
                <a:ea typeface="Calibri"/>
              </a:rPr>
              <a:t>ENTRE « COMETES ET ASTEROiDES »</a:t>
            </a:r>
            <a:endParaRPr lang="fr-FR" sz="436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4" name="Picture 2"/>
          <p:cNvPicPr/>
          <p:nvPr/>
        </p:nvPicPr>
        <p:blipFill>
          <a:blip r:embed="rId3"/>
          <a:srcRect l="4706" t="4826" r="11131" b="3485"/>
          <a:stretch/>
        </p:blipFill>
        <p:spPr>
          <a:xfrm>
            <a:off x="4248000" y="2600280"/>
            <a:ext cx="4392000" cy="32317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6553080" y="6356520"/>
            <a:ext cx="34344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F0B9B9"/>
                </a:solidFill>
                <a:latin typeface="Calibri"/>
                <a:ea typeface="Calibri"/>
              </a:rPr>
              <a:t>Entre « comètes et asteroïdes »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-1">
                <a:solidFill>
                  <a:srgbClr val="948A54"/>
                </a:solidFill>
                <a:latin typeface="Calibri"/>
                <a:ea typeface="Calibri"/>
              </a:rPr>
              <a:t>Historique et caractéristiques principales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CustomShape 4"/>
          <p:cNvSpPr/>
          <p:nvPr/>
        </p:nvSpPr>
        <p:spPr>
          <a:xfrm>
            <a:off x="369720" y="69480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1">
                <a:solidFill>
                  <a:srgbClr val="FFFFFF"/>
                </a:solidFill>
                <a:latin typeface="Calibri"/>
                <a:ea typeface="Calibri"/>
              </a:rPr>
              <a:t>Les astéroïdes</a:t>
            </a:r>
            <a:endParaRPr lang="fr-FR" sz="2930" b="0" strike="noStrike" spc="-1">
              <a:latin typeface="Arial"/>
            </a:endParaRPr>
          </a:p>
        </p:txBody>
      </p:sp>
      <p:sp>
        <p:nvSpPr>
          <p:cNvPr id="179" name="CustomShape 5"/>
          <p:cNvSpPr/>
          <p:nvPr/>
        </p:nvSpPr>
        <p:spPr>
          <a:xfrm>
            <a:off x="323640" y="332640"/>
            <a:ext cx="431640" cy="404280"/>
          </a:xfrm>
          <a:prstGeom prst="star4">
            <a:avLst>
              <a:gd name="adj" fmla="val 12500"/>
            </a:avLst>
          </a:prstGeom>
          <a:gradFill rotWithShape="0">
            <a:gsLst>
              <a:gs pos="0">
                <a:srgbClr val="FFA6A6"/>
              </a:gs>
              <a:gs pos="50000">
                <a:srgbClr val="FFC8C8"/>
              </a:gs>
              <a:gs pos="100000">
                <a:srgbClr val="FFE4E4"/>
              </a:gs>
            </a:gsLst>
            <a:lin ang="2700000"/>
          </a:gradFill>
          <a:ln w="25560">
            <a:solidFill>
              <a:srgbClr val="FF4F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6"/>
          <p:cNvSpPr/>
          <p:nvPr/>
        </p:nvSpPr>
        <p:spPr>
          <a:xfrm>
            <a:off x="2051640" y="1484640"/>
            <a:ext cx="6264360" cy="1800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normAutofit/>
          </a:bodyPr>
          <a:lstStyle/>
          <a:p>
            <a:pPr marL="233280" indent="-232920">
              <a:lnSpc>
                <a:spcPct val="100000"/>
              </a:lnSpc>
              <a:spcBef>
                <a:spcPts val="201"/>
              </a:spcBef>
            </a:pPr>
            <a:r>
              <a:rPr lang="fr-FR" sz="1230" b="0" strike="noStrike" spc="-1">
                <a:solidFill>
                  <a:srgbClr val="FFFFFF"/>
                </a:solidFill>
                <a:latin typeface="Calibri"/>
                <a:ea typeface="Calibri"/>
              </a:rPr>
              <a:t> </a:t>
            </a:r>
            <a:endParaRPr lang="fr-FR" sz="1230" b="0" strike="noStrike" spc="-1">
              <a:latin typeface="Arial"/>
            </a:endParaRPr>
          </a:p>
          <a:p>
            <a:pPr marL="233280" indent="-232920">
              <a:lnSpc>
                <a:spcPct val="100000"/>
              </a:lnSpc>
              <a:spcBef>
                <a:spcPts val="201"/>
              </a:spcBef>
              <a:buClr>
                <a:srgbClr val="FFFFFF"/>
              </a:buClr>
              <a:buFont typeface="StarSymbol"/>
              <a:buChar char="-"/>
            </a:pPr>
            <a:r>
              <a:rPr lang="fr-FR" sz="1230" b="0" strike="noStrike" spc="-1">
                <a:solidFill>
                  <a:srgbClr val="FFFFFF"/>
                </a:solidFill>
                <a:latin typeface="Calibri"/>
                <a:ea typeface="Calibri"/>
              </a:rPr>
              <a:t>Découverte de 1</a:t>
            </a:r>
            <a:r>
              <a:rPr lang="fr-FR" sz="1229" b="0" strike="noStrike" spc="-1" baseline="29000">
                <a:solidFill>
                  <a:srgbClr val="FFFFFF"/>
                </a:solidFill>
                <a:latin typeface="Calibri"/>
                <a:ea typeface="Calibri"/>
              </a:rPr>
              <a:t>er</a:t>
            </a:r>
            <a:r>
              <a:rPr lang="fr-FR" sz="1230" b="0" strike="noStrike" spc="-1">
                <a:solidFill>
                  <a:srgbClr val="FFFFFF"/>
                </a:solidFill>
                <a:latin typeface="Calibri"/>
                <a:ea typeface="Calibri"/>
              </a:rPr>
              <a:t> astéroïde en 1801</a:t>
            </a:r>
            <a:endParaRPr lang="fr-FR" sz="1230" b="0" strike="noStrike" spc="-1">
              <a:latin typeface="Arial"/>
            </a:endParaRPr>
          </a:p>
          <a:p>
            <a:pPr marL="233280" indent="-232920">
              <a:lnSpc>
                <a:spcPct val="100000"/>
              </a:lnSpc>
              <a:spcBef>
                <a:spcPts val="201"/>
              </a:spcBef>
              <a:buClr>
                <a:srgbClr val="FFFFFF"/>
              </a:buClr>
              <a:buFont typeface="StarSymbol"/>
              <a:buChar char="-"/>
            </a:pPr>
            <a:r>
              <a:rPr lang="fr-FR" sz="1230" b="0" strike="noStrike" spc="-1">
                <a:solidFill>
                  <a:srgbClr val="FFFFFF"/>
                </a:solidFill>
                <a:latin typeface="Calibri"/>
                <a:ea typeface="Calibri"/>
              </a:rPr>
              <a:t>Piazzi,  astronome et mathématicien à Naples</a:t>
            </a:r>
            <a:endParaRPr lang="fr-FR" sz="1230" b="0" strike="noStrike" spc="-1">
              <a:latin typeface="Arial"/>
            </a:endParaRPr>
          </a:p>
          <a:p>
            <a:pPr marL="233280" indent="-232920">
              <a:lnSpc>
                <a:spcPct val="100000"/>
              </a:lnSpc>
              <a:spcBef>
                <a:spcPts val="201"/>
              </a:spcBef>
              <a:buClr>
                <a:srgbClr val="FFFFFF"/>
              </a:buClr>
              <a:buFont typeface="StarSymbol"/>
              <a:buChar char="-"/>
            </a:pPr>
            <a:r>
              <a:rPr lang="fr-FR" sz="1230" b="0" strike="noStrike" spc="-1">
                <a:solidFill>
                  <a:srgbClr val="FFFFFF"/>
                </a:solidFill>
                <a:latin typeface="Calibri"/>
                <a:ea typeface="Calibri"/>
              </a:rPr>
              <a:t>plus de 560 000 astéroïdes recensés</a:t>
            </a:r>
            <a:endParaRPr lang="fr-FR" sz="123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201"/>
              </a:spcBef>
            </a:pPr>
            <a:endParaRPr lang="fr-FR" sz="1230" b="0" strike="noStrike" spc="-1">
              <a:latin typeface="Arial"/>
            </a:endParaRPr>
          </a:p>
          <a:p>
            <a:pPr marL="233280" indent="-232920">
              <a:lnSpc>
                <a:spcPct val="100000"/>
              </a:lnSpc>
              <a:spcBef>
                <a:spcPts val="201"/>
              </a:spcBef>
            </a:pPr>
            <a:endParaRPr lang="fr-FR" sz="123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201"/>
              </a:spcBef>
            </a:pPr>
            <a:endParaRPr lang="fr-FR" sz="1230" b="0" strike="noStrike" spc="-1">
              <a:latin typeface="Arial"/>
            </a:endParaRPr>
          </a:p>
        </p:txBody>
      </p:sp>
      <p:pic>
        <p:nvPicPr>
          <p:cNvPr id="181" name="Picture 2"/>
          <p:cNvPicPr/>
          <p:nvPr/>
        </p:nvPicPr>
        <p:blipFill>
          <a:blip r:embed="rId2"/>
          <a:srcRect b="6"/>
          <a:stretch/>
        </p:blipFill>
        <p:spPr>
          <a:xfrm>
            <a:off x="323640" y="1340640"/>
            <a:ext cx="1583640" cy="2014200"/>
          </a:xfrm>
          <a:prstGeom prst="rect">
            <a:avLst/>
          </a:prstGeom>
          <a:ln w="12600">
            <a:noFill/>
          </a:ln>
        </p:spPr>
      </p:pic>
      <p:pic>
        <p:nvPicPr>
          <p:cNvPr id="182" name="Picture 4"/>
          <p:cNvPicPr/>
          <p:nvPr/>
        </p:nvPicPr>
        <p:blipFill>
          <a:blip r:embed="rId3"/>
          <a:srcRect r="7693" b="17491"/>
          <a:stretch/>
        </p:blipFill>
        <p:spPr>
          <a:xfrm>
            <a:off x="539640" y="4725000"/>
            <a:ext cx="3024000" cy="1511640"/>
          </a:xfrm>
          <a:prstGeom prst="rect">
            <a:avLst/>
          </a:prstGeom>
          <a:ln w="12600">
            <a:noFill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</p:pic>
      <p:pic>
        <p:nvPicPr>
          <p:cNvPr id="183" name="Picture 12"/>
          <p:cNvPicPr/>
          <p:nvPr/>
        </p:nvPicPr>
        <p:blipFill>
          <a:blip r:embed="rId4"/>
          <a:srcRect l="21470" r="12592" b="6481"/>
          <a:stretch/>
        </p:blipFill>
        <p:spPr>
          <a:xfrm>
            <a:off x="7056000" y="1296000"/>
            <a:ext cx="2016000" cy="2145600"/>
          </a:xfrm>
          <a:prstGeom prst="rect">
            <a:avLst/>
          </a:prstGeom>
          <a:ln w="12600">
            <a:noFill/>
          </a:ln>
        </p:spPr>
      </p:pic>
      <p:sp>
        <p:nvSpPr>
          <p:cNvPr id="184" name="CustomShape 7"/>
          <p:cNvSpPr/>
          <p:nvPr/>
        </p:nvSpPr>
        <p:spPr>
          <a:xfrm>
            <a:off x="3420000" y="3357000"/>
            <a:ext cx="4536000" cy="689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- Corps célestes formés de roches et de métaux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- Orbite : faiblement elliptique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85" name="CustomShape 8"/>
          <p:cNvSpPr/>
          <p:nvPr/>
        </p:nvSpPr>
        <p:spPr>
          <a:xfrm>
            <a:off x="323640" y="3429000"/>
            <a:ext cx="1872000" cy="638280"/>
          </a:xfrm>
          <a:prstGeom prst="rect">
            <a:avLst/>
          </a:prstGeom>
          <a:noFill/>
          <a:ln>
            <a:solidFill>
              <a:srgbClr val="EEECE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Giuseppe Piazzi</a:t>
            </a: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  (1746-1826)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86" name="CustomShape 9"/>
          <p:cNvSpPr/>
          <p:nvPr/>
        </p:nvSpPr>
        <p:spPr>
          <a:xfrm>
            <a:off x="3527280" y="4725000"/>
            <a:ext cx="4284720" cy="1339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- Les astéroïdes sont le reste du disque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 protoplanétaire ( vue d'artiste - Nasa  )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endParaRPr lang="fr-FR" sz="1800" b="0" strike="noStrike" spc="-1">
              <a:latin typeface="Arial"/>
            </a:endParaRPr>
          </a:p>
        </p:txBody>
      </p:sp>
      <p:sp>
        <p:nvSpPr>
          <p:cNvPr id="187" name="CustomShape 10"/>
          <p:cNvSpPr/>
          <p:nvPr/>
        </p:nvSpPr>
        <p:spPr>
          <a:xfrm>
            <a:off x="5832000" y="2372040"/>
            <a:ext cx="1872000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Vesta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6553080" y="6356520"/>
            <a:ext cx="34344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189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F0B9B9"/>
                </a:solidFill>
                <a:latin typeface="Calibri"/>
                <a:ea typeface="Calibri"/>
              </a:rPr>
              <a:t>Entre « comètes et asteroïdes »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-1">
                <a:solidFill>
                  <a:srgbClr val="948A54"/>
                </a:solidFill>
                <a:latin typeface="Calibri"/>
                <a:ea typeface="Calibri"/>
              </a:rPr>
              <a:t>Configurations et dimensions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CustomShape 4"/>
          <p:cNvSpPr/>
          <p:nvPr/>
        </p:nvSpPr>
        <p:spPr>
          <a:xfrm>
            <a:off x="369720" y="69084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1">
                <a:solidFill>
                  <a:srgbClr val="FFFFFF"/>
                </a:solidFill>
                <a:latin typeface="Calibri"/>
                <a:ea typeface="Calibri"/>
              </a:rPr>
              <a:t>Les astéroïdes</a:t>
            </a:r>
            <a:endParaRPr lang="fr-FR" sz="2930" b="0" strike="noStrike" spc="-1">
              <a:latin typeface="Arial"/>
            </a:endParaRPr>
          </a:p>
        </p:txBody>
      </p:sp>
      <p:sp>
        <p:nvSpPr>
          <p:cNvPr id="192" name="CustomShape 5"/>
          <p:cNvSpPr/>
          <p:nvPr/>
        </p:nvSpPr>
        <p:spPr>
          <a:xfrm>
            <a:off x="323640" y="332640"/>
            <a:ext cx="431640" cy="404280"/>
          </a:xfrm>
          <a:prstGeom prst="star4">
            <a:avLst>
              <a:gd name="adj" fmla="val 12500"/>
            </a:avLst>
          </a:prstGeom>
          <a:gradFill rotWithShape="0">
            <a:gsLst>
              <a:gs pos="0">
                <a:srgbClr val="FFA6A6"/>
              </a:gs>
              <a:gs pos="50000">
                <a:srgbClr val="FFC8C8"/>
              </a:gs>
              <a:gs pos="100000">
                <a:srgbClr val="FFE4E4"/>
              </a:gs>
            </a:gsLst>
            <a:lin ang="2700000"/>
          </a:gradFill>
          <a:ln w="25560">
            <a:solidFill>
              <a:srgbClr val="FF4F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6"/>
          <p:cNvSpPr/>
          <p:nvPr/>
        </p:nvSpPr>
        <p:spPr>
          <a:xfrm>
            <a:off x="6033960" y="2133000"/>
            <a:ext cx="2559960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Cérès, 950 km de diamètre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94" name="Picture 2"/>
          <p:cNvPicPr/>
          <p:nvPr/>
        </p:nvPicPr>
        <p:blipFill>
          <a:blip r:embed="rId2"/>
          <a:srcRect l="53217" t="3642" r="2462" b="3134"/>
          <a:stretch/>
        </p:blipFill>
        <p:spPr>
          <a:xfrm>
            <a:off x="0" y="1608480"/>
            <a:ext cx="3059640" cy="5249160"/>
          </a:xfrm>
          <a:prstGeom prst="rect">
            <a:avLst/>
          </a:prstGeom>
          <a:ln w="12600">
            <a:noFill/>
          </a:ln>
        </p:spPr>
      </p:pic>
      <p:pic>
        <p:nvPicPr>
          <p:cNvPr id="195" name="Picture 12"/>
          <p:cNvPicPr/>
          <p:nvPr/>
        </p:nvPicPr>
        <p:blipFill>
          <a:blip r:embed="rId3"/>
          <a:srcRect l="24470" t="27196" r="23157" b="28621"/>
          <a:stretch/>
        </p:blipFill>
        <p:spPr>
          <a:xfrm>
            <a:off x="3924000" y="4869000"/>
            <a:ext cx="1698120" cy="996840"/>
          </a:xfrm>
          <a:prstGeom prst="rect">
            <a:avLst/>
          </a:prstGeom>
          <a:ln w="12600">
            <a:noFill/>
          </a:ln>
        </p:spPr>
      </p:pic>
      <p:pic>
        <p:nvPicPr>
          <p:cNvPr id="196" name="Picture 4"/>
          <p:cNvPicPr/>
          <p:nvPr/>
        </p:nvPicPr>
        <p:blipFill>
          <a:blip r:embed="rId4"/>
          <a:stretch/>
        </p:blipFill>
        <p:spPr>
          <a:xfrm>
            <a:off x="4140000" y="3213000"/>
            <a:ext cx="1388160" cy="1370520"/>
          </a:xfrm>
          <a:prstGeom prst="rect">
            <a:avLst/>
          </a:prstGeom>
          <a:ln w="12600">
            <a:noFill/>
          </a:ln>
        </p:spPr>
      </p:pic>
      <p:sp>
        <p:nvSpPr>
          <p:cNvPr id="197" name="CustomShape 7"/>
          <p:cNvSpPr/>
          <p:nvPr/>
        </p:nvSpPr>
        <p:spPr>
          <a:xfrm>
            <a:off x="5988600" y="3645000"/>
            <a:ext cx="2304000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Lutetia, 120 x100x75km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98" name="CustomShape 8"/>
          <p:cNvSpPr/>
          <p:nvPr/>
        </p:nvSpPr>
        <p:spPr>
          <a:xfrm>
            <a:off x="5975280" y="5301360"/>
            <a:ext cx="2416680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Itokawa, 600x290x260 m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99" name="Image 198"/>
          <p:cNvPicPr/>
          <p:nvPr/>
        </p:nvPicPr>
        <p:blipFill>
          <a:blip r:embed="rId5"/>
          <a:srcRect l="16466" r="25884"/>
          <a:stretch/>
        </p:blipFill>
        <p:spPr>
          <a:xfrm>
            <a:off x="4211280" y="1726560"/>
            <a:ext cx="1260720" cy="1486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6553080" y="6356520"/>
            <a:ext cx="34344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201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F0B9B9"/>
                </a:solidFill>
                <a:latin typeface="Calibri"/>
                <a:ea typeface="Calibri"/>
              </a:rPr>
              <a:t>Entre « comètes et asteroïdes »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TextShape 3"/>
          <p:cNvSpPr txBox="1"/>
          <p:nvPr/>
        </p:nvSpPr>
        <p:spPr>
          <a:xfrm>
            <a:off x="565920" y="137412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-1">
                <a:solidFill>
                  <a:srgbClr val="948A54"/>
                </a:solidFill>
                <a:latin typeface="Calibri"/>
                <a:ea typeface="Calibri"/>
              </a:rPr>
              <a:t>Explorer les astéroïdes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CustomShape 4"/>
          <p:cNvSpPr/>
          <p:nvPr/>
        </p:nvSpPr>
        <p:spPr>
          <a:xfrm>
            <a:off x="369720" y="68868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1">
                <a:solidFill>
                  <a:srgbClr val="FFFFFF"/>
                </a:solidFill>
                <a:latin typeface="Calibri"/>
                <a:ea typeface="Calibri"/>
              </a:rPr>
              <a:t>Les astéroïdes</a:t>
            </a:r>
            <a:endParaRPr lang="fr-FR" sz="2930" b="0" strike="noStrike" spc="-1">
              <a:latin typeface="Arial"/>
            </a:endParaRPr>
          </a:p>
        </p:txBody>
      </p:sp>
      <p:sp>
        <p:nvSpPr>
          <p:cNvPr id="204" name="CustomShape 5"/>
          <p:cNvSpPr/>
          <p:nvPr/>
        </p:nvSpPr>
        <p:spPr>
          <a:xfrm>
            <a:off x="323640" y="332640"/>
            <a:ext cx="431640" cy="404280"/>
          </a:xfrm>
          <a:prstGeom prst="star4">
            <a:avLst>
              <a:gd name="adj" fmla="val 12500"/>
            </a:avLst>
          </a:prstGeom>
          <a:gradFill rotWithShape="0">
            <a:gsLst>
              <a:gs pos="0">
                <a:srgbClr val="FFA6A6"/>
              </a:gs>
              <a:gs pos="50000">
                <a:srgbClr val="FFC8C8"/>
              </a:gs>
              <a:gs pos="100000">
                <a:srgbClr val="FFE4E4"/>
              </a:gs>
            </a:gsLst>
            <a:lin ang="2700000"/>
          </a:gradFill>
          <a:ln w="25560">
            <a:solidFill>
              <a:srgbClr val="FF4F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5" name="Picture 2"/>
          <p:cNvPicPr/>
          <p:nvPr/>
        </p:nvPicPr>
        <p:blipFill>
          <a:blip r:embed="rId2"/>
          <a:stretch/>
        </p:blipFill>
        <p:spPr>
          <a:xfrm>
            <a:off x="396360" y="2016000"/>
            <a:ext cx="2555640" cy="2536560"/>
          </a:xfrm>
          <a:prstGeom prst="rect">
            <a:avLst/>
          </a:prstGeom>
          <a:ln w="12600">
            <a:noFill/>
          </a:ln>
        </p:spPr>
      </p:pic>
      <p:pic>
        <p:nvPicPr>
          <p:cNvPr id="206" name="Picture 4"/>
          <p:cNvPicPr/>
          <p:nvPr/>
        </p:nvPicPr>
        <p:blipFill>
          <a:blip r:embed="rId3"/>
          <a:stretch/>
        </p:blipFill>
        <p:spPr>
          <a:xfrm rot="16200000">
            <a:off x="5673600" y="1956960"/>
            <a:ext cx="4275000" cy="2664720"/>
          </a:xfrm>
          <a:prstGeom prst="rect">
            <a:avLst/>
          </a:prstGeom>
          <a:ln w="12600">
            <a:noFill/>
          </a:ln>
        </p:spPr>
      </p:pic>
      <p:sp>
        <p:nvSpPr>
          <p:cNvPr id="207" name="CustomShape 6"/>
          <p:cNvSpPr/>
          <p:nvPr/>
        </p:nvSpPr>
        <p:spPr>
          <a:xfrm>
            <a:off x="6012000" y="5589360"/>
            <a:ext cx="3024000" cy="639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Astéroïde Itokawa 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(Sonde Hayabusa , 2005)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08" name="CustomShape 7"/>
          <p:cNvSpPr/>
          <p:nvPr/>
        </p:nvSpPr>
        <p:spPr>
          <a:xfrm>
            <a:off x="0" y="4797000"/>
            <a:ext cx="2915280" cy="63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Pôle sud de Vesta 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(Sonde Dawn,2011)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09" name="CustomShape 8"/>
          <p:cNvSpPr/>
          <p:nvPr/>
        </p:nvSpPr>
        <p:spPr>
          <a:xfrm>
            <a:off x="4176000" y="5616000"/>
            <a:ext cx="1249200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Cérès (2015)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10" name="Image 209"/>
          <p:cNvPicPr/>
          <p:nvPr/>
        </p:nvPicPr>
        <p:blipFill>
          <a:blip r:embed="rId4"/>
          <a:srcRect l="16466" r="25884"/>
          <a:stretch/>
        </p:blipFill>
        <p:spPr>
          <a:xfrm>
            <a:off x="3024000" y="1744200"/>
            <a:ext cx="3283560" cy="3871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6553080" y="6356520"/>
            <a:ext cx="34344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212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F0B9B9"/>
                </a:solidFill>
                <a:latin typeface="Calibri"/>
                <a:ea typeface="Calibri"/>
              </a:rPr>
              <a:t>Entre « comètes et asteroïdes »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-1">
                <a:solidFill>
                  <a:srgbClr val="948A54"/>
                </a:solidFill>
                <a:latin typeface="Calibri"/>
                <a:ea typeface="Calibri"/>
              </a:rPr>
              <a:t>Historique et principales caractéristiques 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CustomShape 4"/>
          <p:cNvSpPr/>
          <p:nvPr/>
        </p:nvSpPr>
        <p:spPr>
          <a:xfrm>
            <a:off x="395640" y="70128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1">
                <a:solidFill>
                  <a:srgbClr val="FFFFFF"/>
                </a:solidFill>
                <a:latin typeface="Calibri"/>
                <a:ea typeface="Calibri"/>
              </a:rPr>
              <a:t>Les comètes</a:t>
            </a:r>
            <a:endParaRPr lang="fr-FR" sz="2930" b="0" strike="noStrike" spc="-1">
              <a:latin typeface="Arial"/>
            </a:endParaRPr>
          </a:p>
        </p:txBody>
      </p:sp>
      <p:sp>
        <p:nvSpPr>
          <p:cNvPr id="215" name="CustomShape 5"/>
          <p:cNvSpPr/>
          <p:nvPr/>
        </p:nvSpPr>
        <p:spPr>
          <a:xfrm>
            <a:off x="323640" y="332640"/>
            <a:ext cx="431640" cy="404280"/>
          </a:xfrm>
          <a:prstGeom prst="star4">
            <a:avLst>
              <a:gd name="adj" fmla="val 12500"/>
            </a:avLst>
          </a:prstGeom>
          <a:gradFill rotWithShape="0">
            <a:gsLst>
              <a:gs pos="0">
                <a:srgbClr val="FFA6A6"/>
              </a:gs>
              <a:gs pos="50000">
                <a:srgbClr val="FFC8C8"/>
              </a:gs>
              <a:gs pos="100000">
                <a:srgbClr val="FFE4E4"/>
              </a:gs>
            </a:gsLst>
            <a:lin ang="2700000"/>
          </a:gradFill>
          <a:ln w="25560">
            <a:solidFill>
              <a:srgbClr val="FF4F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6"/>
          <p:cNvSpPr/>
          <p:nvPr/>
        </p:nvSpPr>
        <p:spPr>
          <a:xfrm>
            <a:off x="105480" y="552600"/>
            <a:ext cx="8352720" cy="62474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normAutofit/>
          </a:bodyPr>
          <a:lstStyle/>
          <a:p>
            <a:pPr marL="322200" indent="-321840">
              <a:lnSpc>
                <a:spcPct val="100000"/>
              </a:lnSpc>
              <a:spcBef>
                <a:spcPts val="400"/>
              </a:spcBef>
            </a:pPr>
            <a:endParaRPr lang="fr-FR" sz="1800" b="0" strike="noStrike" spc="-1">
              <a:latin typeface="Arial"/>
            </a:endParaRPr>
          </a:p>
          <a:p>
            <a:pPr marL="322200" indent="-321840">
              <a:lnSpc>
                <a:spcPct val="100000"/>
              </a:lnSpc>
              <a:spcBef>
                <a:spcPts val="400"/>
              </a:spcBef>
            </a:pPr>
            <a:endParaRPr lang="fr-FR" sz="1800" b="0" strike="noStrike" spc="-1">
              <a:latin typeface="Arial"/>
            </a:endParaRPr>
          </a:p>
          <a:p>
            <a:pPr marL="322200" indent="-321840">
              <a:lnSpc>
                <a:spcPct val="100000"/>
              </a:lnSpc>
              <a:spcBef>
                <a:spcPts val="400"/>
              </a:spcBef>
            </a:pPr>
            <a:endParaRPr lang="fr-FR" sz="1800" b="0" strike="noStrike" spc="-1">
              <a:latin typeface="Arial"/>
            </a:endParaRPr>
          </a:p>
          <a:p>
            <a:pPr marL="322200" indent="-321840">
              <a:lnSpc>
                <a:spcPct val="100000"/>
              </a:lnSpc>
              <a:spcBef>
                <a:spcPts val="400"/>
              </a:spcBef>
            </a:pPr>
            <a:endParaRPr lang="fr-FR" sz="1800" b="0" strike="noStrike" spc="-1">
              <a:latin typeface="Arial"/>
            </a:endParaRPr>
          </a:p>
          <a:p>
            <a:pPr marL="322200" indent="-321840">
              <a:lnSpc>
                <a:spcPct val="100000"/>
              </a:lnSpc>
              <a:spcBef>
                <a:spcPts val="400"/>
              </a:spcBef>
            </a:pPr>
            <a:endParaRPr lang="fr-FR" sz="1800" b="0" strike="noStrike" spc="-1">
              <a:latin typeface="Arial"/>
            </a:endParaRPr>
          </a:p>
          <a:p>
            <a:pPr marL="322200" indent="-321840">
              <a:lnSpc>
                <a:spcPct val="100000"/>
              </a:lnSpc>
              <a:spcBef>
                <a:spcPts val="400"/>
              </a:spcBef>
            </a:pPr>
            <a:endParaRPr lang="fr-FR" sz="1800" b="0" strike="noStrike" spc="-1">
              <a:latin typeface="Arial"/>
            </a:endParaRPr>
          </a:p>
          <a:p>
            <a:pPr marL="322200" indent="-321840">
              <a:lnSpc>
                <a:spcPct val="100000"/>
              </a:lnSpc>
              <a:spcBef>
                <a:spcPts val="400"/>
              </a:spcBef>
            </a:pPr>
            <a:r>
              <a:rPr lang="fr-FR" sz="1690" b="0" strike="noStrike" spc="-1">
                <a:solidFill>
                  <a:srgbClr val="FFFFFF"/>
                </a:solidFill>
                <a:latin typeface="Calibri"/>
                <a:ea typeface="Calibri"/>
              </a:rPr>
              <a:t>. Connues avec certitude depuis l’Antiquité et probablement depuis la Préhistoire.</a:t>
            </a:r>
            <a:endParaRPr lang="fr-FR" sz="1690" b="0" strike="noStrike" spc="-1">
              <a:latin typeface="Arial"/>
            </a:endParaRPr>
          </a:p>
          <a:p>
            <a:pPr marL="322200" indent="-321840">
              <a:lnSpc>
                <a:spcPct val="100000"/>
              </a:lnSpc>
              <a:spcBef>
                <a:spcPts val="400"/>
              </a:spcBef>
            </a:pPr>
            <a:endParaRPr lang="fr-FR" sz="1690" b="0" strike="noStrike" spc="-1">
              <a:latin typeface="Arial"/>
            </a:endParaRPr>
          </a:p>
          <a:p>
            <a:pPr marL="407520" indent="3732120">
              <a:lnSpc>
                <a:spcPct val="100000"/>
              </a:lnSpc>
              <a:spcBef>
                <a:spcPts val="400"/>
              </a:spcBef>
            </a:pPr>
            <a:br/>
            <a:r>
              <a:rPr lang="fr-FR" sz="1690" b="1" i="1" strike="noStrike" spc="-1">
                <a:solidFill>
                  <a:srgbClr val="FFFFFF"/>
                </a:solidFill>
                <a:latin typeface="Calibri"/>
                <a:ea typeface="Calibri"/>
              </a:rPr>
              <a:t>Pièce romaine  </a:t>
            </a:r>
            <a:r>
              <a:rPr lang="fr-FR" sz="1690" b="0" i="1" strike="noStrike" spc="-1">
                <a:solidFill>
                  <a:srgbClr val="FFFFFF"/>
                </a:solidFill>
                <a:latin typeface="Calibri"/>
                <a:ea typeface="Calibri"/>
              </a:rPr>
              <a:t>contemporaine de la  comète passée dans le ciel vers 44 après JC.</a:t>
            </a:r>
            <a:endParaRPr lang="fr-FR" sz="1690" b="0" strike="noStrike" spc="-1">
              <a:latin typeface="Arial"/>
            </a:endParaRPr>
          </a:p>
          <a:p>
            <a:pPr marL="322200" indent="-321840">
              <a:lnSpc>
                <a:spcPct val="100000"/>
              </a:lnSpc>
              <a:spcBef>
                <a:spcPts val="400"/>
              </a:spcBef>
            </a:pPr>
            <a:endParaRPr lang="fr-FR" sz="1690" b="0" strike="noStrike" spc="-1">
              <a:latin typeface="Arial"/>
            </a:endParaRPr>
          </a:p>
          <a:p>
            <a:pPr marL="322200" indent="-321840">
              <a:lnSpc>
                <a:spcPct val="100000"/>
              </a:lnSpc>
              <a:spcBef>
                <a:spcPts val="400"/>
              </a:spcBef>
            </a:pPr>
            <a:endParaRPr lang="fr-FR" sz="169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690" b="0" strike="noStrike" spc="-1">
              <a:latin typeface="Arial"/>
            </a:endParaRPr>
          </a:p>
          <a:p>
            <a:pPr marL="338760" indent="-338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fr-FR" sz="1690" b="0" strike="noStrike" spc="-1">
                <a:solidFill>
                  <a:srgbClr val="FFFFFF"/>
                </a:solidFill>
                <a:latin typeface="Calibri"/>
                <a:ea typeface="Calibri"/>
              </a:rPr>
              <a:t>Les comètes sont responsables des pluies d’étoiles filantes</a:t>
            </a:r>
            <a:endParaRPr lang="fr-FR" sz="1690" b="0" strike="noStrike" spc="-1">
              <a:latin typeface="Arial"/>
            </a:endParaRPr>
          </a:p>
          <a:p>
            <a:pPr marL="322200" indent="-321840">
              <a:lnSpc>
                <a:spcPct val="100000"/>
              </a:lnSpc>
              <a:spcBef>
                <a:spcPts val="400"/>
              </a:spcBef>
            </a:pPr>
            <a:endParaRPr lang="fr-FR" sz="1690" b="0" strike="noStrike" spc="-1">
              <a:latin typeface="Arial"/>
            </a:endParaRPr>
          </a:p>
          <a:p>
            <a:pPr marL="322200" indent="-321840">
              <a:lnSpc>
                <a:spcPct val="100000"/>
              </a:lnSpc>
              <a:spcBef>
                <a:spcPts val="400"/>
              </a:spcBef>
            </a:pPr>
            <a:endParaRPr lang="fr-FR" sz="1690" b="0" strike="noStrike" spc="-1">
              <a:latin typeface="Arial"/>
            </a:endParaRPr>
          </a:p>
          <a:p>
            <a:pPr marL="322200" indent="-321840">
              <a:lnSpc>
                <a:spcPct val="100000"/>
              </a:lnSpc>
              <a:spcBef>
                <a:spcPts val="400"/>
              </a:spcBef>
            </a:pPr>
            <a:endParaRPr lang="fr-FR" sz="1690" b="0" strike="noStrike" spc="-1">
              <a:latin typeface="Arial"/>
            </a:endParaRPr>
          </a:p>
          <a:p>
            <a:pPr marL="322200" indent="-321840">
              <a:lnSpc>
                <a:spcPct val="100000"/>
              </a:lnSpc>
              <a:spcBef>
                <a:spcPts val="400"/>
              </a:spcBef>
            </a:pPr>
            <a:endParaRPr lang="fr-FR" sz="1690" b="0" strike="noStrike" spc="-1">
              <a:latin typeface="Arial"/>
            </a:endParaRPr>
          </a:p>
          <a:p>
            <a:pPr marL="322200" indent="-321840">
              <a:lnSpc>
                <a:spcPct val="100000"/>
              </a:lnSpc>
              <a:spcBef>
                <a:spcPts val="400"/>
              </a:spcBef>
            </a:pPr>
            <a:endParaRPr lang="fr-FR" sz="1690" b="0" strike="noStrike" spc="-1">
              <a:latin typeface="Arial"/>
            </a:endParaRPr>
          </a:p>
        </p:txBody>
      </p:sp>
      <p:pic>
        <p:nvPicPr>
          <p:cNvPr id="217" name="Picture 10"/>
          <p:cNvPicPr/>
          <p:nvPr/>
        </p:nvPicPr>
        <p:blipFill>
          <a:blip r:embed="rId2"/>
          <a:srcRect l="4081" t="5109" r="7116" b="7460"/>
          <a:stretch/>
        </p:blipFill>
        <p:spPr>
          <a:xfrm>
            <a:off x="6120000" y="2994120"/>
            <a:ext cx="2808000" cy="13258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8" name="Picture 2"/>
          <p:cNvPicPr/>
          <p:nvPr/>
        </p:nvPicPr>
        <p:blipFill>
          <a:blip r:embed="rId3"/>
          <a:srcRect r="6"/>
          <a:stretch/>
        </p:blipFill>
        <p:spPr>
          <a:xfrm>
            <a:off x="5652000" y="4691160"/>
            <a:ext cx="2879640" cy="2166480"/>
          </a:xfrm>
          <a:prstGeom prst="rect">
            <a:avLst/>
          </a:prstGeom>
          <a:ln w="12600">
            <a:noFill/>
          </a:ln>
        </p:spPr>
      </p:pic>
      <p:pic>
        <p:nvPicPr>
          <p:cNvPr id="219" name="Picture 2"/>
          <p:cNvPicPr/>
          <p:nvPr/>
        </p:nvPicPr>
        <p:blipFill>
          <a:blip r:embed="rId4"/>
          <a:stretch/>
        </p:blipFill>
        <p:spPr>
          <a:xfrm>
            <a:off x="539460" y="5025960"/>
            <a:ext cx="2880000" cy="1688400"/>
          </a:xfrm>
          <a:prstGeom prst="rect">
            <a:avLst/>
          </a:prstGeom>
          <a:ln w="12600">
            <a:noFill/>
          </a:ln>
        </p:spPr>
      </p:pic>
      <p:pic>
        <p:nvPicPr>
          <p:cNvPr id="220" name="Picture 10"/>
          <p:cNvPicPr/>
          <p:nvPr/>
        </p:nvPicPr>
        <p:blipFill>
          <a:blip r:embed="rId5"/>
          <a:stretch/>
        </p:blipFill>
        <p:spPr>
          <a:xfrm>
            <a:off x="6835320" y="0"/>
            <a:ext cx="2308320" cy="24926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6553080" y="6356520"/>
            <a:ext cx="34344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222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F0B9B9"/>
                </a:solidFill>
                <a:latin typeface="Calibri"/>
                <a:ea typeface="Calibri"/>
              </a:rPr>
              <a:t>Entre « comètes et asteroïdes »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-1">
                <a:solidFill>
                  <a:srgbClr val="948A54"/>
                </a:solidFill>
                <a:latin typeface="Calibri"/>
                <a:ea typeface="Calibri"/>
              </a:rPr>
              <a:t>Explorer les comètes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CustomShape 4"/>
          <p:cNvSpPr/>
          <p:nvPr/>
        </p:nvSpPr>
        <p:spPr>
          <a:xfrm>
            <a:off x="369720" y="73188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1">
                <a:solidFill>
                  <a:srgbClr val="FFFFFF"/>
                </a:solidFill>
                <a:latin typeface="Calibri"/>
                <a:ea typeface="Calibri"/>
              </a:rPr>
              <a:t>Les comètes</a:t>
            </a:r>
            <a:endParaRPr lang="fr-FR" sz="2930" b="0" strike="noStrike" spc="-1">
              <a:latin typeface="Arial"/>
            </a:endParaRPr>
          </a:p>
        </p:txBody>
      </p:sp>
      <p:sp>
        <p:nvSpPr>
          <p:cNvPr id="225" name="CustomShape 5"/>
          <p:cNvSpPr/>
          <p:nvPr/>
        </p:nvSpPr>
        <p:spPr>
          <a:xfrm>
            <a:off x="323640" y="332640"/>
            <a:ext cx="431640" cy="404280"/>
          </a:xfrm>
          <a:prstGeom prst="star4">
            <a:avLst>
              <a:gd name="adj" fmla="val 12500"/>
            </a:avLst>
          </a:prstGeom>
          <a:gradFill rotWithShape="0">
            <a:gsLst>
              <a:gs pos="0">
                <a:srgbClr val="FFA6A6"/>
              </a:gs>
              <a:gs pos="50000">
                <a:srgbClr val="FFC8C8"/>
              </a:gs>
              <a:gs pos="100000">
                <a:srgbClr val="FFE4E4"/>
              </a:gs>
            </a:gsLst>
            <a:lin ang="2700000"/>
          </a:gradFill>
          <a:ln w="25560">
            <a:solidFill>
              <a:srgbClr val="FF4F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6" name="Picture 4"/>
          <p:cNvPicPr/>
          <p:nvPr/>
        </p:nvPicPr>
        <p:blipFill>
          <a:blip r:embed="rId2"/>
          <a:stretch/>
        </p:blipFill>
        <p:spPr>
          <a:xfrm>
            <a:off x="6156000" y="1989000"/>
            <a:ext cx="2016000" cy="2048040"/>
          </a:xfrm>
          <a:prstGeom prst="rect">
            <a:avLst/>
          </a:prstGeom>
          <a:ln w="12600">
            <a:noFill/>
          </a:ln>
        </p:spPr>
      </p:pic>
      <p:pic>
        <p:nvPicPr>
          <p:cNvPr id="227" name="Picture 2"/>
          <p:cNvPicPr/>
          <p:nvPr/>
        </p:nvPicPr>
        <p:blipFill>
          <a:blip r:embed="rId3"/>
          <a:srcRect t="8739" b="12600"/>
          <a:stretch/>
        </p:blipFill>
        <p:spPr>
          <a:xfrm>
            <a:off x="1475640" y="1989000"/>
            <a:ext cx="2880000" cy="1741320"/>
          </a:xfrm>
          <a:prstGeom prst="rect">
            <a:avLst/>
          </a:prstGeom>
          <a:ln w="12600">
            <a:noFill/>
          </a:ln>
        </p:spPr>
      </p:pic>
      <p:sp>
        <p:nvSpPr>
          <p:cNvPr id="228" name="CustomShape 6"/>
          <p:cNvSpPr/>
          <p:nvPr/>
        </p:nvSpPr>
        <p:spPr>
          <a:xfrm>
            <a:off x="1547640" y="3409200"/>
            <a:ext cx="2808000" cy="302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Comète Halley (1986)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229" name="Picture 4"/>
          <p:cNvPicPr/>
          <p:nvPr/>
        </p:nvPicPr>
        <p:blipFill>
          <a:blip r:embed="rId4"/>
          <a:srcRect l="27472" t="29028" r="21487" b="5343"/>
          <a:stretch/>
        </p:blipFill>
        <p:spPr>
          <a:xfrm>
            <a:off x="6084000" y="4221720"/>
            <a:ext cx="2088000" cy="2015280"/>
          </a:xfrm>
          <a:prstGeom prst="rect">
            <a:avLst/>
          </a:prstGeom>
          <a:ln w="12600">
            <a:noFill/>
          </a:ln>
        </p:spPr>
      </p:pic>
      <p:pic>
        <p:nvPicPr>
          <p:cNvPr id="230" name="Picture 2"/>
          <p:cNvPicPr/>
          <p:nvPr/>
        </p:nvPicPr>
        <p:blipFill>
          <a:blip r:embed="rId5"/>
          <a:srcRect l="23588" r="9187" b="25820"/>
          <a:stretch/>
        </p:blipFill>
        <p:spPr>
          <a:xfrm>
            <a:off x="1691640" y="4005000"/>
            <a:ext cx="2736000" cy="2255760"/>
          </a:xfrm>
          <a:prstGeom prst="rect">
            <a:avLst/>
          </a:prstGeom>
          <a:ln w="12600">
            <a:noFill/>
          </a:ln>
        </p:spPr>
      </p:pic>
      <p:sp>
        <p:nvSpPr>
          <p:cNvPr id="231" name="CustomShape 7"/>
          <p:cNvSpPr/>
          <p:nvPr/>
        </p:nvSpPr>
        <p:spPr>
          <a:xfrm>
            <a:off x="1691640" y="5949360"/>
            <a:ext cx="2736000" cy="302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Comète Hartley 2 (2010)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232" name="CustomShape 8"/>
          <p:cNvSpPr/>
          <p:nvPr/>
        </p:nvSpPr>
        <p:spPr>
          <a:xfrm>
            <a:off x="6203160" y="3645000"/>
            <a:ext cx="1983960" cy="302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Photo de la sonde spatiale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233" name="CustomShape 9"/>
          <p:cNvSpPr/>
          <p:nvPr/>
        </p:nvSpPr>
        <p:spPr>
          <a:xfrm>
            <a:off x="5796000" y="5877360"/>
            <a:ext cx="2664000" cy="302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Photo  de la sonde spatiale</a:t>
            </a:r>
            <a:endParaRPr lang="fr-FR" sz="1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6553080" y="6356520"/>
            <a:ext cx="34344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235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F0B9B9"/>
                </a:solidFill>
                <a:latin typeface="Calibri"/>
                <a:ea typeface="Calibri"/>
              </a:rPr>
              <a:t>Entre « comètes et asteroïdes »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-1">
                <a:solidFill>
                  <a:srgbClr val="948A54"/>
                </a:solidFill>
                <a:latin typeface="Calibri"/>
                <a:ea typeface="Calibri"/>
              </a:rPr>
              <a:t>Explorer les comètes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CustomShape 4"/>
          <p:cNvSpPr/>
          <p:nvPr/>
        </p:nvSpPr>
        <p:spPr>
          <a:xfrm>
            <a:off x="369720" y="66312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1">
                <a:solidFill>
                  <a:srgbClr val="FFFFFF"/>
                </a:solidFill>
                <a:latin typeface="Calibri"/>
                <a:ea typeface="Calibri"/>
              </a:rPr>
              <a:t>Les comètes</a:t>
            </a:r>
            <a:endParaRPr lang="fr-FR" sz="2930" b="0" strike="noStrike" spc="-1">
              <a:latin typeface="Arial"/>
            </a:endParaRPr>
          </a:p>
        </p:txBody>
      </p:sp>
      <p:sp>
        <p:nvSpPr>
          <p:cNvPr id="238" name="CustomShape 5"/>
          <p:cNvSpPr/>
          <p:nvPr/>
        </p:nvSpPr>
        <p:spPr>
          <a:xfrm>
            <a:off x="323640" y="332640"/>
            <a:ext cx="431640" cy="404280"/>
          </a:xfrm>
          <a:prstGeom prst="star4">
            <a:avLst>
              <a:gd name="adj" fmla="val 12500"/>
            </a:avLst>
          </a:prstGeom>
          <a:gradFill rotWithShape="0">
            <a:gsLst>
              <a:gs pos="0">
                <a:srgbClr val="FFA6A6"/>
              </a:gs>
              <a:gs pos="50000">
                <a:srgbClr val="FFC8C8"/>
              </a:gs>
              <a:gs pos="100000">
                <a:srgbClr val="FFE4E4"/>
              </a:gs>
            </a:gsLst>
            <a:lin ang="2700000"/>
          </a:gradFill>
          <a:ln w="25560">
            <a:solidFill>
              <a:srgbClr val="FF4F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9" name="Picture 8"/>
          <p:cNvPicPr/>
          <p:nvPr/>
        </p:nvPicPr>
        <p:blipFill>
          <a:blip r:embed="rId2"/>
          <a:stretch/>
        </p:blipFill>
        <p:spPr>
          <a:xfrm>
            <a:off x="683640" y="980640"/>
            <a:ext cx="2160000" cy="2160000"/>
          </a:xfrm>
          <a:prstGeom prst="rect">
            <a:avLst/>
          </a:prstGeom>
          <a:ln w="12600">
            <a:noFill/>
          </a:ln>
        </p:spPr>
      </p:pic>
      <p:sp>
        <p:nvSpPr>
          <p:cNvPr id="240" name="CustomShape 6"/>
          <p:cNvSpPr/>
          <p:nvPr/>
        </p:nvSpPr>
        <p:spPr>
          <a:xfrm>
            <a:off x="323640" y="2277000"/>
            <a:ext cx="1439640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Borrelly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41" name="Picture 2"/>
          <p:cNvPicPr/>
          <p:nvPr/>
        </p:nvPicPr>
        <p:blipFill>
          <a:blip r:embed="rId3"/>
          <a:stretch/>
        </p:blipFill>
        <p:spPr>
          <a:xfrm>
            <a:off x="6840000" y="1512000"/>
            <a:ext cx="2088000" cy="2112120"/>
          </a:xfrm>
          <a:prstGeom prst="rect">
            <a:avLst/>
          </a:prstGeom>
          <a:ln w="12600">
            <a:noFill/>
          </a:ln>
        </p:spPr>
      </p:pic>
      <p:sp>
        <p:nvSpPr>
          <p:cNvPr id="242" name="CustomShape 7"/>
          <p:cNvSpPr/>
          <p:nvPr/>
        </p:nvSpPr>
        <p:spPr>
          <a:xfrm>
            <a:off x="6840000" y="3524040"/>
            <a:ext cx="2304000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Wild 2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43" name="Picture 4"/>
          <p:cNvPicPr/>
          <p:nvPr/>
        </p:nvPicPr>
        <p:blipFill>
          <a:blip r:embed="rId4"/>
          <a:srcRect t="12369"/>
          <a:stretch/>
        </p:blipFill>
        <p:spPr>
          <a:xfrm>
            <a:off x="3816000" y="3160440"/>
            <a:ext cx="1944000" cy="1807560"/>
          </a:xfrm>
          <a:prstGeom prst="rect">
            <a:avLst/>
          </a:prstGeom>
          <a:ln w="12600">
            <a:noFill/>
          </a:ln>
        </p:spPr>
      </p:pic>
      <p:pic>
        <p:nvPicPr>
          <p:cNvPr id="244" name="Picture 2"/>
          <p:cNvPicPr/>
          <p:nvPr/>
        </p:nvPicPr>
        <p:blipFill>
          <a:blip r:embed="rId5"/>
          <a:srcRect l="10809" t="17667" r="7937" b="9911"/>
          <a:stretch/>
        </p:blipFill>
        <p:spPr>
          <a:xfrm flipH="1">
            <a:off x="1008000" y="4248000"/>
            <a:ext cx="2520000" cy="2246400"/>
          </a:xfrm>
          <a:prstGeom prst="rect">
            <a:avLst/>
          </a:prstGeom>
          <a:ln w="12600">
            <a:noFill/>
          </a:ln>
        </p:spPr>
      </p:pic>
      <p:sp>
        <p:nvSpPr>
          <p:cNvPr id="245" name="CustomShape 8"/>
          <p:cNvSpPr/>
          <p:nvPr/>
        </p:nvSpPr>
        <p:spPr>
          <a:xfrm>
            <a:off x="3240360" y="4752000"/>
            <a:ext cx="1511640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Tempel 1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TextShape 2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8" name="Image 247"/>
          <p:cNvPicPr/>
          <p:nvPr/>
        </p:nvPicPr>
        <p:blipFill>
          <a:blip r:embed="rId2"/>
          <a:srcRect l="21994" t="32290" r="33337" b="11710"/>
          <a:stretch/>
        </p:blipFill>
        <p:spPr>
          <a:xfrm>
            <a:off x="854821" y="2566080"/>
            <a:ext cx="5922360" cy="4176000"/>
          </a:xfrm>
          <a:prstGeom prst="rect">
            <a:avLst/>
          </a:prstGeom>
          <a:ln>
            <a:noFill/>
          </a:ln>
        </p:spPr>
      </p:pic>
      <p:pic>
        <p:nvPicPr>
          <p:cNvPr id="249" name="Image 248"/>
          <p:cNvPicPr/>
          <p:nvPr/>
        </p:nvPicPr>
        <p:blipFill>
          <a:blip r:embed="rId3"/>
          <a:stretch/>
        </p:blipFill>
        <p:spPr>
          <a:xfrm>
            <a:off x="5328000" y="72000"/>
            <a:ext cx="3735000" cy="2305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TextShape 2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2" name="Image 251"/>
          <p:cNvPicPr/>
          <p:nvPr/>
        </p:nvPicPr>
        <p:blipFill>
          <a:blip r:embed="rId2"/>
          <a:stretch/>
        </p:blipFill>
        <p:spPr>
          <a:xfrm>
            <a:off x="2520000" y="2952000"/>
            <a:ext cx="6667200" cy="3857400"/>
          </a:xfrm>
          <a:prstGeom prst="rect">
            <a:avLst/>
          </a:prstGeom>
          <a:ln>
            <a:noFill/>
          </a:ln>
        </p:spPr>
      </p:pic>
      <p:pic>
        <p:nvPicPr>
          <p:cNvPr id="253" name="Image 252"/>
          <p:cNvPicPr/>
          <p:nvPr/>
        </p:nvPicPr>
        <p:blipFill>
          <a:blip r:embed="rId3"/>
          <a:srcRect l="21226"/>
          <a:stretch/>
        </p:blipFill>
        <p:spPr>
          <a:xfrm>
            <a:off x="25920" y="844560"/>
            <a:ext cx="4006080" cy="297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r>
              <a:rPr lang="fr-FR" sz="1800" b="1" strike="noStrike" spc="-1">
                <a:solidFill>
                  <a:srgbClr val="F09E6F"/>
                </a:solidFill>
                <a:latin typeface="Calibri"/>
              </a:rPr>
              <a:t>La première comète de la ceinture de Kuiper étudié directement : Ultima Thulé </a:t>
            </a:r>
          </a:p>
        </p:txBody>
      </p:sp>
      <p:sp>
        <p:nvSpPr>
          <p:cNvPr id="255" name="TextShape 2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6" name="Image 255"/>
          <p:cNvPicPr/>
          <p:nvPr/>
        </p:nvPicPr>
        <p:blipFill>
          <a:blip r:embed="rId2"/>
          <a:srcRect l="24715" t="27832" r="11502" b="14768"/>
          <a:stretch/>
        </p:blipFill>
        <p:spPr>
          <a:xfrm>
            <a:off x="1440000" y="2976840"/>
            <a:ext cx="7632000" cy="3862800"/>
          </a:xfrm>
          <a:prstGeom prst="rect">
            <a:avLst/>
          </a:prstGeom>
          <a:ln>
            <a:noFill/>
          </a:ln>
        </p:spPr>
      </p:pic>
      <p:pic>
        <p:nvPicPr>
          <p:cNvPr id="257" name="Image 256"/>
          <p:cNvPicPr/>
          <p:nvPr/>
        </p:nvPicPr>
        <p:blipFill>
          <a:blip r:embed="rId3"/>
          <a:stretch/>
        </p:blipFill>
        <p:spPr>
          <a:xfrm>
            <a:off x="0" y="864000"/>
            <a:ext cx="3744000" cy="2342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6553080" y="6356520"/>
            <a:ext cx="34344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259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DFDF4C"/>
                </a:solidFill>
                <a:latin typeface="Calibri"/>
                <a:ea typeface="Calibri"/>
              </a:rPr>
              <a:t>Intérêts et observations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-1">
                <a:solidFill>
                  <a:srgbClr val="948A54"/>
                </a:solidFill>
                <a:latin typeface="Calibri"/>
                <a:ea typeface="Calibri"/>
              </a:rPr>
              <a:t>La Vie et les objets célestes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CustomShape 4"/>
          <p:cNvSpPr/>
          <p:nvPr/>
        </p:nvSpPr>
        <p:spPr>
          <a:xfrm>
            <a:off x="400680" y="83484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1">
                <a:solidFill>
                  <a:srgbClr val="FFFFFF"/>
                </a:solidFill>
                <a:latin typeface="Calibri"/>
                <a:ea typeface="Calibri"/>
              </a:rPr>
              <a:t>Importance des objets célestes</a:t>
            </a:r>
            <a:endParaRPr lang="fr-FR" sz="2930" b="0" strike="noStrike" spc="-1">
              <a:latin typeface="Arial"/>
            </a:endParaRPr>
          </a:p>
        </p:txBody>
      </p:sp>
      <p:sp>
        <p:nvSpPr>
          <p:cNvPr id="262" name="CustomShape 5"/>
          <p:cNvSpPr/>
          <p:nvPr/>
        </p:nvSpPr>
        <p:spPr>
          <a:xfrm>
            <a:off x="251640" y="332640"/>
            <a:ext cx="431640" cy="404280"/>
          </a:xfrm>
          <a:prstGeom prst="star4">
            <a:avLst>
              <a:gd name="adj" fmla="val 12500"/>
            </a:avLst>
          </a:prstGeom>
          <a:solidFill>
            <a:srgbClr val="FFFF66"/>
          </a:solidFill>
          <a:ln w="25560">
            <a:solidFill>
              <a:srgbClr val="FFFF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3" name="Picture 2"/>
          <p:cNvPicPr/>
          <p:nvPr/>
        </p:nvPicPr>
        <p:blipFill>
          <a:blip r:embed="rId2"/>
          <a:srcRect l="48145" t="14573" r="5758" b="3453"/>
          <a:stretch/>
        </p:blipFill>
        <p:spPr>
          <a:xfrm>
            <a:off x="5292000" y="1628640"/>
            <a:ext cx="2664000" cy="2664000"/>
          </a:xfrm>
          <a:prstGeom prst="rect">
            <a:avLst/>
          </a:prstGeom>
          <a:ln w="12600">
            <a:noFill/>
          </a:ln>
          <a:effectLst>
            <a:outerShdw blurRad="381000" dist="291960" dir="5400000" rotWithShape="0">
              <a:srgbClr val="000000">
                <a:alpha val="22000"/>
              </a:srgbClr>
            </a:outerShdw>
          </a:effectLst>
        </p:spPr>
      </p:pic>
      <p:pic>
        <p:nvPicPr>
          <p:cNvPr id="264" name="Picture 2"/>
          <p:cNvPicPr/>
          <p:nvPr/>
        </p:nvPicPr>
        <p:blipFill>
          <a:blip r:embed="rId3"/>
          <a:srcRect b="14"/>
          <a:stretch/>
        </p:blipFill>
        <p:spPr>
          <a:xfrm>
            <a:off x="251640" y="3213000"/>
            <a:ext cx="4790160" cy="2688120"/>
          </a:xfrm>
          <a:prstGeom prst="rect">
            <a:avLst/>
          </a:prstGeom>
          <a:ln w="12600">
            <a:noFill/>
          </a:ln>
        </p:spPr>
      </p:pic>
      <p:sp>
        <p:nvSpPr>
          <p:cNvPr id="265" name="CustomShape 6"/>
          <p:cNvSpPr/>
          <p:nvPr/>
        </p:nvSpPr>
        <p:spPr>
          <a:xfrm>
            <a:off x="539640" y="2061000"/>
            <a:ext cx="4571640" cy="63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La Terre il y a 4,5 milliards d’années : un océan de lave.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66" name="CustomShape 7"/>
          <p:cNvSpPr/>
          <p:nvPr/>
        </p:nvSpPr>
        <p:spPr>
          <a:xfrm>
            <a:off x="4555080" y="5171040"/>
            <a:ext cx="4571640" cy="9126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L’eau de la Terre proviendrait d’un « bombardement »  de comètes (et - ou d’astéroïdes ?)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7" name="Image 126"/>
          <p:cNvPicPr/>
          <p:nvPr/>
        </p:nvPicPr>
        <p:blipFill>
          <a:blip r:embed="rId2"/>
          <a:srcRect l="22781" t="21519" r="12648" b="15482"/>
          <a:stretch/>
        </p:blipFill>
        <p:spPr>
          <a:xfrm>
            <a:off x="72000" y="612000"/>
            <a:ext cx="9000000" cy="4938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6553080" y="6356520"/>
            <a:ext cx="34344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268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DFDF4C"/>
                </a:solidFill>
                <a:latin typeface="Calibri"/>
                <a:ea typeface="Calibri"/>
              </a:rPr>
              <a:t>Intérêts et observations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-1">
                <a:solidFill>
                  <a:srgbClr val="948A54"/>
                </a:solidFill>
                <a:latin typeface="Calibri"/>
                <a:ea typeface="Calibri"/>
              </a:rPr>
              <a:t>La Vie et les objets célestes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CustomShape 4"/>
          <p:cNvSpPr/>
          <p:nvPr/>
        </p:nvSpPr>
        <p:spPr>
          <a:xfrm>
            <a:off x="400680" y="79884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1">
                <a:solidFill>
                  <a:srgbClr val="FFFFFF"/>
                </a:solidFill>
                <a:latin typeface="Calibri"/>
                <a:ea typeface="Calibri"/>
              </a:rPr>
              <a:t>Importance des objets célestes</a:t>
            </a:r>
            <a:endParaRPr lang="fr-FR" sz="2930" b="0" strike="noStrike" spc="-1">
              <a:latin typeface="Arial"/>
            </a:endParaRPr>
          </a:p>
        </p:txBody>
      </p:sp>
      <p:sp>
        <p:nvSpPr>
          <p:cNvPr id="271" name="CustomShape 5"/>
          <p:cNvSpPr/>
          <p:nvPr/>
        </p:nvSpPr>
        <p:spPr>
          <a:xfrm>
            <a:off x="251640" y="260640"/>
            <a:ext cx="431640" cy="404280"/>
          </a:xfrm>
          <a:prstGeom prst="star4">
            <a:avLst>
              <a:gd name="adj" fmla="val 12500"/>
            </a:avLst>
          </a:prstGeom>
          <a:solidFill>
            <a:srgbClr val="FFFF66"/>
          </a:solidFill>
          <a:ln w="25560">
            <a:solidFill>
              <a:srgbClr val="FFFF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2" name="Picture 2"/>
          <p:cNvPicPr/>
          <p:nvPr/>
        </p:nvPicPr>
        <p:blipFill>
          <a:blip r:embed="rId2"/>
          <a:stretch/>
        </p:blipFill>
        <p:spPr>
          <a:xfrm>
            <a:off x="899640" y="2781000"/>
            <a:ext cx="4735440" cy="3384000"/>
          </a:xfrm>
          <a:prstGeom prst="rect">
            <a:avLst/>
          </a:prstGeom>
          <a:ln w="12600">
            <a:noFill/>
          </a:ln>
        </p:spPr>
      </p:pic>
      <p:pic>
        <p:nvPicPr>
          <p:cNvPr id="273" name="Picture 2"/>
          <p:cNvPicPr/>
          <p:nvPr/>
        </p:nvPicPr>
        <p:blipFill>
          <a:blip r:embed="rId3"/>
          <a:stretch/>
        </p:blipFill>
        <p:spPr>
          <a:xfrm>
            <a:off x="6300360" y="1989000"/>
            <a:ext cx="2534400" cy="15836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6553080" y="6356520"/>
            <a:ext cx="34344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275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DFDF4C"/>
                </a:solidFill>
                <a:latin typeface="Calibri"/>
                <a:ea typeface="Calibri"/>
              </a:rPr>
              <a:t>Intérêts et observations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-1">
                <a:solidFill>
                  <a:srgbClr val="948A54"/>
                </a:solidFill>
                <a:latin typeface="Calibri"/>
                <a:ea typeface="Calibri"/>
              </a:rPr>
              <a:t>Collisions planétaires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" name="CustomShape 4"/>
          <p:cNvSpPr/>
          <p:nvPr/>
        </p:nvSpPr>
        <p:spPr>
          <a:xfrm>
            <a:off x="400680" y="68544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1">
                <a:solidFill>
                  <a:srgbClr val="FFFFFF"/>
                </a:solidFill>
                <a:latin typeface="Calibri"/>
                <a:ea typeface="Calibri"/>
              </a:rPr>
              <a:t>Importance des objets célestes</a:t>
            </a:r>
            <a:endParaRPr lang="fr-FR" sz="2930" b="0" strike="noStrike" spc="-1">
              <a:latin typeface="Arial"/>
            </a:endParaRPr>
          </a:p>
        </p:txBody>
      </p:sp>
      <p:sp>
        <p:nvSpPr>
          <p:cNvPr id="278" name="CustomShape 5"/>
          <p:cNvSpPr/>
          <p:nvPr/>
        </p:nvSpPr>
        <p:spPr>
          <a:xfrm>
            <a:off x="251640" y="260640"/>
            <a:ext cx="431640" cy="404280"/>
          </a:xfrm>
          <a:prstGeom prst="star4">
            <a:avLst>
              <a:gd name="adj" fmla="val 12500"/>
            </a:avLst>
          </a:prstGeom>
          <a:solidFill>
            <a:srgbClr val="FFFF66"/>
          </a:solidFill>
          <a:ln w="25560">
            <a:solidFill>
              <a:srgbClr val="FFFF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9" name="Picture 4"/>
          <p:cNvPicPr/>
          <p:nvPr/>
        </p:nvPicPr>
        <p:blipFill>
          <a:blip r:embed="rId2"/>
          <a:stretch/>
        </p:blipFill>
        <p:spPr>
          <a:xfrm>
            <a:off x="323640" y="2421000"/>
            <a:ext cx="4367520" cy="2520000"/>
          </a:xfrm>
          <a:prstGeom prst="rect">
            <a:avLst/>
          </a:prstGeom>
          <a:ln w="12600">
            <a:noFill/>
          </a:ln>
        </p:spPr>
      </p:pic>
      <p:pic>
        <p:nvPicPr>
          <p:cNvPr id="280" name="Picture 2"/>
          <p:cNvPicPr/>
          <p:nvPr/>
        </p:nvPicPr>
        <p:blipFill>
          <a:blip r:embed="rId3"/>
          <a:stretch/>
        </p:blipFill>
        <p:spPr>
          <a:xfrm>
            <a:off x="4716000" y="4149000"/>
            <a:ext cx="3672000" cy="1727280"/>
          </a:xfrm>
          <a:prstGeom prst="rect">
            <a:avLst/>
          </a:prstGeom>
          <a:ln w="12600">
            <a:noFill/>
          </a:ln>
        </p:spPr>
      </p:pic>
      <p:sp>
        <p:nvSpPr>
          <p:cNvPr id="281" name="CustomShape 6"/>
          <p:cNvSpPr/>
          <p:nvPr/>
        </p:nvSpPr>
        <p:spPr>
          <a:xfrm>
            <a:off x="4932000" y="2637000"/>
            <a:ext cx="2850480" cy="63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Shoemaker-Levy  &amp; Jupiter (1994)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6553080" y="6356520"/>
            <a:ext cx="34344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283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DFDF4C"/>
                </a:solidFill>
                <a:latin typeface="Calibri"/>
                <a:ea typeface="Calibri"/>
              </a:rPr>
              <a:t>Intérêts et observations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-1">
                <a:solidFill>
                  <a:srgbClr val="948A54"/>
                </a:solidFill>
                <a:latin typeface="Calibri"/>
                <a:ea typeface="Calibri"/>
              </a:rPr>
              <a:t>Evolution des astéroïdes observés depuis 1980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CustomShape 4"/>
          <p:cNvSpPr/>
          <p:nvPr/>
        </p:nvSpPr>
        <p:spPr>
          <a:xfrm>
            <a:off x="431640" y="69084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1">
                <a:solidFill>
                  <a:srgbClr val="FFFFFF"/>
                </a:solidFill>
                <a:latin typeface="Calibri"/>
                <a:ea typeface="Calibri"/>
              </a:rPr>
              <a:t>Importance des objets célestes</a:t>
            </a:r>
            <a:endParaRPr lang="fr-FR" sz="2930" b="0" strike="noStrike" spc="-1">
              <a:latin typeface="Arial"/>
            </a:endParaRPr>
          </a:p>
        </p:txBody>
      </p:sp>
      <p:sp>
        <p:nvSpPr>
          <p:cNvPr id="286" name="CustomShape 5"/>
          <p:cNvSpPr/>
          <p:nvPr/>
        </p:nvSpPr>
        <p:spPr>
          <a:xfrm>
            <a:off x="251640" y="260640"/>
            <a:ext cx="431640" cy="404280"/>
          </a:xfrm>
          <a:prstGeom prst="star4">
            <a:avLst>
              <a:gd name="adj" fmla="val 12500"/>
            </a:avLst>
          </a:prstGeom>
          <a:solidFill>
            <a:srgbClr val="FFFF66"/>
          </a:solidFill>
          <a:ln w="25560">
            <a:solidFill>
              <a:srgbClr val="FFFF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7" name="Picture 2"/>
          <p:cNvPicPr/>
          <p:nvPr/>
        </p:nvPicPr>
        <p:blipFill>
          <a:blip r:embed="rId2"/>
          <a:srcRect t="8628"/>
          <a:stretch/>
        </p:blipFill>
        <p:spPr>
          <a:xfrm>
            <a:off x="1907640" y="1772640"/>
            <a:ext cx="5832360" cy="41828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Shape 1"/>
          <p:cNvSpPr txBox="1"/>
          <p:nvPr/>
        </p:nvSpPr>
        <p:spPr>
          <a:xfrm>
            <a:off x="6553080" y="6356520"/>
            <a:ext cx="34344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289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DFDF4C"/>
                </a:solidFill>
                <a:latin typeface="Calibri"/>
                <a:ea typeface="Calibri"/>
              </a:rPr>
              <a:t>Intérêts et observations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-1">
                <a:solidFill>
                  <a:srgbClr val="948A54"/>
                </a:solidFill>
                <a:latin typeface="Calibri"/>
                <a:ea typeface="Calibri"/>
              </a:rPr>
              <a:t>Objets géocroiseurs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369720" y="68544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1">
                <a:solidFill>
                  <a:srgbClr val="FFFFFF"/>
                </a:solidFill>
                <a:latin typeface="Calibri"/>
                <a:ea typeface="Calibri"/>
              </a:rPr>
              <a:t>Importance des objets célestes</a:t>
            </a:r>
            <a:endParaRPr lang="fr-FR" sz="2930" b="0" strike="noStrike" spc="-1">
              <a:latin typeface="Arial"/>
            </a:endParaRPr>
          </a:p>
        </p:txBody>
      </p:sp>
      <p:sp>
        <p:nvSpPr>
          <p:cNvPr id="292" name="CustomShape 5"/>
          <p:cNvSpPr/>
          <p:nvPr/>
        </p:nvSpPr>
        <p:spPr>
          <a:xfrm>
            <a:off x="251640" y="260640"/>
            <a:ext cx="431640" cy="404280"/>
          </a:xfrm>
          <a:prstGeom prst="star4">
            <a:avLst>
              <a:gd name="adj" fmla="val 12500"/>
            </a:avLst>
          </a:prstGeom>
          <a:solidFill>
            <a:srgbClr val="FFFF66"/>
          </a:solidFill>
          <a:ln w="25560">
            <a:solidFill>
              <a:srgbClr val="FFFF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3" name="Picture 6"/>
          <p:cNvPicPr/>
          <p:nvPr/>
        </p:nvPicPr>
        <p:blipFill>
          <a:blip r:embed="rId2"/>
          <a:stretch/>
        </p:blipFill>
        <p:spPr>
          <a:xfrm>
            <a:off x="827640" y="1989000"/>
            <a:ext cx="4283640" cy="1927440"/>
          </a:xfrm>
          <a:prstGeom prst="rect">
            <a:avLst/>
          </a:prstGeom>
          <a:ln w="12600">
            <a:noFill/>
          </a:ln>
        </p:spPr>
      </p:pic>
      <p:sp>
        <p:nvSpPr>
          <p:cNvPr id="294" name="CustomShape 6"/>
          <p:cNvSpPr/>
          <p:nvPr/>
        </p:nvSpPr>
        <p:spPr>
          <a:xfrm>
            <a:off x="755640" y="4725000"/>
            <a:ext cx="3168000" cy="958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900" b="0" i="1" strike="noStrike" spc="-1">
                <a:solidFill>
                  <a:srgbClr val="F79646"/>
                </a:solidFill>
                <a:latin typeface="Calibri"/>
                <a:ea typeface="Calibri"/>
              </a:rPr>
              <a:t> </a:t>
            </a:r>
            <a:r>
              <a:rPr lang="fr-FR" sz="19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Géocroiseur Toutatis, observé en 2012 par la sonde chinoise chang’e 2 (4,5; 2,4; 1,9km)  </a:t>
            </a:r>
            <a:endParaRPr lang="fr-FR" sz="1900" b="0" strike="noStrike" spc="-1">
              <a:latin typeface="Arial"/>
            </a:endParaRPr>
          </a:p>
        </p:txBody>
      </p:sp>
      <p:sp>
        <p:nvSpPr>
          <p:cNvPr id="295" name="CustomShape 7"/>
          <p:cNvSpPr/>
          <p:nvPr/>
        </p:nvSpPr>
        <p:spPr>
          <a:xfrm>
            <a:off x="5364000" y="2637000"/>
            <a:ext cx="3384000" cy="958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9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Géocroiseur 2005 yu55 de 400m passe près de la Terre, observé en 2011 par des radars.</a:t>
            </a:r>
            <a:endParaRPr lang="fr-FR" sz="1900" b="0" strike="noStrike" spc="-1">
              <a:latin typeface="Arial"/>
            </a:endParaRPr>
          </a:p>
        </p:txBody>
      </p:sp>
      <p:pic>
        <p:nvPicPr>
          <p:cNvPr id="296" name="Picture 12"/>
          <p:cNvPicPr/>
          <p:nvPr/>
        </p:nvPicPr>
        <p:blipFill>
          <a:blip r:embed="rId3"/>
          <a:srcRect l="15785" t="9719" r="11446" b="11162"/>
          <a:stretch/>
        </p:blipFill>
        <p:spPr>
          <a:xfrm>
            <a:off x="5436000" y="4014360"/>
            <a:ext cx="2555280" cy="25552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TextShape 2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9" name="Image 298"/>
          <p:cNvPicPr/>
          <p:nvPr/>
        </p:nvPicPr>
        <p:blipFill>
          <a:blip r:embed="rId2"/>
          <a:srcRect l="24356" t="28224" r="11860" b="12976"/>
          <a:stretch/>
        </p:blipFill>
        <p:spPr>
          <a:xfrm>
            <a:off x="1152000" y="72000"/>
            <a:ext cx="6912000" cy="3583800"/>
          </a:xfrm>
          <a:prstGeom prst="rect">
            <a:avLst/>
          </a:prstGeom>
          <a:ln>
            <a:noFill/>
          </a:ln>
        </p:spPr>
      </p:pic>
      <p:pic>
        <p:nvPicPr>
          <p:cNvPr id="300" name="Image 299"/>
          <p:cNvPicPr/>
          <p:nvPr/>
        </p:nvPicPr>
        <p:blipFill>
          <a:blip r:embed="rId3"/>
          <a:srcRect l="24715" t="29232" r="14652" b="21767"/>
          <a:stretch/>
        </p:blipFill>
        <p:spPr>
          <a:xfrm>
            <a:off x="1080000" y="3528000"/>
            <a:ext cx="7128000" cy="323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6553080" y="6356520"/>
            <a:ext cx="34344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302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DFDF4C"/>
                </a:solidFill>
                <a:latin typeface="Calibri"/>
                <a:ea typeface="Calibri"/>
              </a:rPr>
              <a:t>Intérêts et observations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-1">
                <a:solidFill>
                  <a:srgbClr val="948A54"/>
                </a:solidFill>
                <a:latin typeface="Calibri"/>
                <a:ea typeface="Calibri"/>
              </a:rPr>
              <a:t>Météores et météorites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CustomShape 4"/>
          <p:cNvSpPr/>
          <p:nvPr/>
        </p:nvSpPr>
        <p:spPr>
          <a:xfrm>
            <a:off x="400680" y="69084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1">
                <a:solidFill>
                  <a:srgbClr val="FFFFFF"/>
                </a:solidFill>
                <a:latin typeface="Calibri"/>
                <a:ea typeface="Calibri"/>
              </a:rPr>
              <a:t>Risques d’impact</a:t>
            </a:r>
            <a:endParaRPr lang="fr-FR" sz="2930" b="0" strike="noStrike" spc="-1">
              <a:latin typeface="Arial"/>
            </a:endParaRPr>
          </a:p>
        </p:txBody>
      </p:sp>
      <p:sp>
        <p:nvSpPr>
          <p:cNvPr id="305" name="CustomShape 5"/>
          <p:cNvSpPr/>
          <p:nvPr/>
        </p:nvSpPr>
        <p:spPr>
          <a:xfrm>
            <a:off x="107640" y="332640"/>
            <a:ext cx="431640" cy="404280"/>
          </a:xfrm>
          <a:prstGeom prst="star4">
            <a:avLst>
              <a:gd name="adj" fmla="val 12500"/>
            </a:avLst>
          </a:prstGeom>
          <a:solidFill>
            <a:srgbClr val="FFFF66"/>
          </a:solidFill>
          <a:ln w="25560">
            <a:solidFill>
              <a:srgbClr val="FFFF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6" name="Picture 8"/>
          <p:cNvPicPr/>
          <p:nvPr/>
        </p:nvPicPr>
        <p:blipFill>
          <a:blip r:embed="rId2"/>
          <a:srcRect l="23186" t="9592" b="16549"/>
          <a:stretch/>
        </p:blipFill>
        <p:spPr>
          <a:xfrm>
            <a:off x="1043640" y="1772640"/>
            <a:ext cx="2664000" cy="1771560"/>
          </a:xfrm>
          <a:prstGeom prst="rect">
            <a:avLst/>
          </a:prstGeom>
          <a:ln w="12600">
            <a:noFill/>
          </a:ln>
        </p:spPr>
      </p:pic>
      <p:pic>
        <p:nvPicPr>
          <p:cNvPr id="307" name="Picture 10"/>
          <p:cNvPicPr/>
          <p:nvPr/>
        </p:nvPicPr>
        <p:blipFill>
          <a:blip r:embed="rId3"/>
          <a:srcRect l="10826" t="35219" r="12656"/>
          <a:stretch/>
        </p:blipFill>
        <p:spPr>
          <a:xfrm>
            <a:off x="4212000" y="3213000"/>
            <a:ext cx="2304000" cy="1950480"/>
          </a:xfrm>
          <a:prstGeom prst="rect">
            <a:avLst/>
          </a:prstGeom>
          <a:ln w="12600">
            <a:noFill/>
          </a:ln>
        </p:spPr>
      </p:pic>
      <p:pic>
        <p:nvPicPr>
          <p:cNvPr id="308" name="Picture 12"/>
          <p:cNvPicPr/>
          <p:nvPr/>
        </p:nvPicPr>
        <p:blipFill>
          <a:blip r:embed="rId4"/>
          <a:stretch/>
        </p:blipFill>
        <p:spPr>
          <a:xfrm>
            <a:off x="6732360" y="3213000"/>
            <a:ext cx="2019960" cy="2016000"/>
          </a:xfrm>
          <a:prstGeom prst="rect">
            <a:avLst/>
          </a:prstGeom>
          <a:ln w="12600">
            <a:noFill/>
          </a:ln>
        </p:spPr>
      </p:pic>
      <p:pic>
        <p:nvPicPr>
          <p:cNvPr id="309" name="Picture 14"/>
          <p:cNvPicPr/>
          <p:nvPr/>
        </p:nvPicPr>
        <p:blipFill>
          <a:blip r:embed="rId5"/>
          <a:srcRect t="56031"/>
          <a:stretch/>
        </p:blipFill>
        <p:spPr>
          <a:xfrm>
            <a:off x="395640" y="4149000"/>
            <a:ext cx="3240000" cy="1176480"/>
          </a:xfrm>
          <a:prstGeom prst="rect">
            <a:avLst/>
          </a:prstGeom>
          <a:ln w="12600">
            <a:noFill/>
          </a:ln>
        </p:spPr>
      </p:pic>
      <p:sp>
        <p:nvSpPr>
          <p:cNvPr id="310" name="CustomShape 6"/>
          <p:cNvSpPr/>
          <p:nvPr/>
        </p:nvSpPr>
        <p:spPr>
          <a:xfrm>
            <a:off x="0" y="5517360"/>
            <a:ext cx="3600000" cy="9126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La majorité des météorites 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sont découvertes dans les déserts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400" b="0" strike="noStrike" spc="-1">
                <a:solidFill>
                  <a:srgbClr val="FFFFFF"/>
                </a:solidFill>
                <a:latin typeface="Calibri"/>
                <a:ea typeface="Calibri"/>
              </a:rPr>
              <a:t>( ici Désert du Sahara</a:t>
            </a: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11" name="CustomShape 7"/>
          <p:cNvSpPr/>
          <p:nvPr/>
        </p:nvSpPr>
        <p:spPr>
          <a:xfrm>
            <a:off x="4355640" y="5373360"/>
            <a:ext cx="4391640" cy="577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 Météorite ferreuse de 30 cm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FFFFFF"/>
                </a:solidFill>
                <a:latin typeface="Calibri"/>
                <a:ea typeface="Calibri"/>
              </a:rPr>
              <a:t>( </a:t>
            </a:r>
            <a:r>
              <a:rPr lang="fr-FR" sz="14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Exploration Martienne, Opportunity dans les années 2000</a:t>
            </a:r>
            <a:r>
              <a:rPr lang="fr-FR" sz="1400" b="0" strike="noStrike" spc="-1">
                <a:solidFill>
                  <a:srgbClr val="FFFFFF"/>
                </a:solidFill>
                <a:latin typeface="Calibri"/>
                <a:ea typeface="Calibri"/>
              </a:rPr>
              <a:t>)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312" name="CustomShape 8"/>
          <p:cNvSpPr/>
          <p:nvPr/>
        </p:nvSpPr>
        <p:spPr>
          <a:xfrm>
            <a:off x="3996000" y="2061000"/>
            <a:ext cx="4752000" cy="639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Météorite : reste d’un objet céleste solide, qui atteint la surface terrestre ou d’un autre astre 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6553080" y="6356520"/>
            <a:ext cx="34344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314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DFDF4C"/>
                </a:solidFill>
                <a:latin typeface="Calibri"/>
                <a:ea typeface="Calibri"/>
              </a:rPr>
              <a:t>Intérêts et observations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-1">
                <a:solidFill>
                  <a:srgbClr val="948A54"/>
                </a:solidFill>
                <a:latin typeface="Calibri"/>
                <a:ea typeface="Calibri"/>
              </a:rPr>
              <a:t>Météores et météorites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CustomShape 4"/>
          <p:cNvSpPr/>
          <p:nvPr/>
        </p:nvSpPr>
        <p:spPr>
          <a:xfrm>
            <a:off x="400680" y="65484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1">
                <a:solidFill>
                  <a:srgbClr val="FFFFFF"/>
                </a:solidFill>
                <a:latin typeface="Calibri"/>
                <a:ea typeface="Calibri"/>
              </a:rPr>
              <a:t>Risques d’impact</a:t>
            </a:r>
            <a:endParaRPr lang="fr-FR" sz="2930" b="0" strike="noStrike" spc="-1">
              <a:latin typeface="Arial"/>
            </a:endParaRPr>
          </a:p>
        </p:txBody>
      </p:sp>
      <p:sp>
        <p:nvSpPr>
          <p:cNvPr id="317" name="CustomShape 5"/>
          <p:cNvSpPr/>
          <p:nvPr/>
        </p:nvSpPr>
        <p:spPr>
          <a:xfrm>
            <a:off x="107640" y="332640"/>
            <a:ext cx="431640" cy="404280"/>
          </a:xfrm>
          <a:prstGeom prst="star4">
            <a:avLst>
              <a:gd name="adj" fmla="val 12500"/>
            </a:avLst>
          </a:prstGeom>
          <a:solidFill>
            <a:srgbClr val="FFFF66"/>
          </a:solidFill>
          <a:ln w="25560">
            <a:solidFill>
              <a:srgbClr val="FFFF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8" name="Picture 3"/>
          <p:cNvPicPr/>
          <p:nvPr/>
        </p:nvPicPr>
        <p:blipFill>
          <a:blip r:embed="rId2"/>
          <a:srcRect l="6493" t="7720" r="11297" b="18935"/>
          <a:stretch/>
        </p:blipFill>
        <p:spPr>
          <a:xfrm>
            <a:off x="1008000" y="2349000"/>
            <a:ext cx="2088000" cy="1043640"/>
          </a:xfrm>
          <a:prstGeom prst="rect">
            <a:avLst/>
          </a:prstGeom>
          <a:ln w="12600">
            <a:noFill/>
          </a:ln>
        </p:spPr>
      </p:pic>
      <p:pic>
        <p:nvPicPr>
          <p:cNvPr id="319" name="Picture 6"/>
          <p:cNvPicPr/>
          <p:nvPr/>
        </p:nvPicPr>
        <p:blipFill>
          <a:blip r:embed="rId3"/>
          <a:stretch/>
        </p:blipFill>
        <p:spPr>
          <a:xfrm>
            <a:off x="2304360" y="4869000"/>
            <a:ext cx="1628640" cy="1151640"/>
          </a:xfrm>
          <a:prstGeom prst="rect">
            <a:avLst/>
          </a:prstGeom>
          <a:ln w="12600">
            <a:noFill/>
          </a:ln>
        </p:spPr>
      </p:pic>
      <p:pic>
        <p:nvPicPr>
          <p:cNvPr id="320" name="Picture 7"/>
          <p:cNvPicPr/>
          <p:nvPr/>
        </p:nvPicPr>
        <p:blipFill>
          <a:blip r:embed="rId4"/>
          <a:stretch/>
        </p:blipFill>
        <p:spPr>
          <a:xfrm>
            <a:off x="432000" y="4941000"/>
            <a:ext cx="1583640" cy="1102680"/>
          </a:xfrm>
          <a:prstGeom prst="rect">
            <a:avLst/>
          </a:prstGeom>
          <a:ln w="12600">
            <a:noFill/>
          </a:ln>
        </p:spPr>
      </p:pic>
      <p:sp>
        <p:nvSpPr>
          <p:cNvPr id="321" name="CustomShape 6"/>
          <p:cNvSpPr/>
          <p:nvPr/>
        </p:nvSpPr>
        <p:spPr>
          <a:xfrm>
            <a:off x="648000" y="6165360"/>
            <a:ext cx="1117800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Chondrite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22" name="CustomShape 7"/>
          <p:cNvSpPr/>
          <p:nvPr/>
        </p:nvSpPr>
        <p:spPr>
          <a:xfrm>
            <a:off x="576000" y="3501000"/>
            <a:ext cx="2880000" cy="9126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À l’origine astéroïdes de petite taille (donc pas de  différenciation)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323" name="Picture 2"/>
          <p:cNvPicPr/>
          <p:nvPr/>
        </p:nvPicPr>
        <p:blipFill>
          <a:blip r:embed="rId5"/>
          <a:srcRect l="4457" t="9681" r="10854" b="3175"/>
          <a:stretch/>
        </p:blipFill>
        <p:spPr>
          <a:xfrm>
            <a:off x="5544720" y="2205000"/>
            <a:ext cx="2431800" cy="1151640"/>
          </a:xfrm>
          <a:prstGeom prst="rect">
            <a:avLst/>
          </a:prstGeom>
          <a:ln w="12600">
            <a:noFill/>
          </a:ln>
        </p:spPr>
      </p:pic>
      <p:pic>
        <p:nvPicPr>
          <p:cNvPr id="324" name="Picture 2"/>
          <p:cNvPicPr/>
          <p:nvPr/>
        </p:nvPicPr>
        <p:blipFill>
          <a:blip r:embed="rId6"/>
          <a:srcRect l="1743" t="4843" r="5385" b="2753"/>
          <a:stretch/>
        </p:blipFill>
        <p:spPr>
          <a:xfrm>
            <a:off x="5146920" y="4737960"/>
            <a:ext cx="1189440" cy="1026000"/>
          </a:xfrm>
          <a:prstGeom prst="rect">
            <a:avLst/>
          </a:prstGeom>
          <a:ln w="12600">
            <a:noFill/>
          </a:ln>
        </p:spPr>
      </p:pic>
      <p:pic>
        <p:nvPicPr>
          <p:cNvPr id="325" name="Picture 4"/>
          <p:cNvPicPr/>
          <p:nvPr/>
        </p:nvPicPr>
        <p:blipFill>
          <a:blip r:embed="rId7"/>
          <a:srcRect l="13744" t="12843" r="2405" b="10091"/>
          <a:stretch/>
        </p:blipFill>
        <p:spPr>
          <a:xfrm rot="5400000">
            <a:off x="6960240" y="4822200"/>
            <a:ext cx="1085400" cy="747000"/>
          </a:xfrm>
          <a:prstGeom prst="rect">
            <a:avLst/>
          </a:prstGeom>
          <a:ln w="12600">
            <a:noFill/>
          </a:ln>
        </p:spPr>
      </p:pic>
      <p:sp>
        <p:nvSpPr>
          <p:cNvPr id="326" name="CustomShape 8"/>
          <p:cNvSpPr/>
          <p:nvPr/>
        </p:nvSpPr>
        <p:spPr>
          <a:xfrm>
            <a:off x="5040720" y="5877360"/>
            <a:ext cx="1728000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Pallasite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27" name="CustomShape 9"/>
          <p:cNvSpPr/>
          <p:nvPr/>
        </p:nvSpPr>
        <p:spPr>
          <a:xfrm>
            <a:off x="6624720" y="5877360"/>
            <a:ext cx="1979280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Sidérite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28" name="CustomShape 10"/>
          <p:cNvSpPr/>
          <p:nvPr/>
        </p:nvSpPr>
        <p:spPr>
          <a:xfrm>
            <a:off x="5040720" y="3357000"/>
            <a:ext cx="3563640" cy="913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À l’origine : astéroïdes de grande taille (la différenciation en couches), fragmentés lors d’un impact.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29" name="CustomShape 11"/>
          <p:cNvSpPr/>
          <p:nvPr/>
        </p:nvSpPr>
        <p:spPr>
          <a:xfrm>
            <a:off x="1763640" y="1700640"/>
            <a:ext cx="6857640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49">
                <a:solidFill>
                  <a:srgbClr val="FCFCFD"/>
                </a:solidFill>
                <a:latin typeface="Calibri"/>
                <a:ea typeface="Calibri"/>
              </a:rPr>
              <a:t>indifférenciées                                        Différenciées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6553080" y="6356520"/>
            <a:ext cx="34344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331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DFDF4C"/>
                </a:solidFill>
                <a:latin typeface="Calibri"/>
                <a:ea typeface="Calibri"/>
              </a:rPr>
              <a:t>Intérêts et observations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-1">
                <a:solidFill>
                  <a:srgbClr val="948A54"/>
                </a:solidFill>
                <a:latin typeface="Calibri"/>
                <a:ea typeface="Calibri"/>
              </a:rPr>
              <a:t>Impacts historiques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" name="CustomShape 4"/>
          <p:cNvSpPr/>
          <p:nvPr/>
        </p:nvSpPr>
        <p:spPr>
          <a:xfrm>
            <a:off x="369720" y="70704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1">
                <a:solidFill>
                  <a:srgbClr val="FFFFFF"/>
                </a:solidFill>
                <a:latin typeface="Calibri"/>
                <a:ea typeface="Calibri"/>
              </a:rPr>
              <a:t>Risques d’impact</a:t>
            </a:r>
            <a:endParaRPr lang="fr-FR" sz="2930" b="0" strike="noStrike" spc="-1">
              <a:latin typeface="Arial"/>
            </a:endParaRPr>
          </a:p>
        </p:txBody>
      </p:sp>
      <p:sp>
        <p:nvSpPr>
          <p:cNvPr id="334" name="CustomShape 5"/>
          <p:cNvSpPr/>
          <p:nvPr/>
        </p:nvSpPr>
        <p:spPr>
          <a:xfrm>
            <a:off x="107640" y="332640"/>
            <a:ext cx="431640" cy="404280"/>
          </a:xfrm>
          <a:prstGeom prst="star4">
            <a:avLst>
              <a:gd name="adj" fmla="val 12500"/>
            </a:avLst>
          </a:prstGeom>
          <a:solidFill>
            <a:srgbClr val="FFFF66"/>
          </a:solidFill>
          <a:ln w="25560">
            <a:solidFill>
              <a:srgbClr val="FFFF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6"/>
          <p:cNvSpPr/>
          <p:nvPr/>
        </p:nvSpPr>
        <p:spPr>
          <a:xfrm>
            <a:off x="755640" y="5169960"/>
            <a:ext cx="7632360" cy="9126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FFFFFF"/>
                </a:solidFill>
                <a:latin typeface="Calibri"/>
                <a:ea typeface="Calibri"/>
              </a:rPr>
              <a:t>Meteor Crater (Arizona, USA)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Impact de 1200 mètres de diamètre</a:t>
            </a: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formé il y a 50 000 ans par une  météorite de 50 m de diamètre et de 300 000 tonnes.</a:t>
            </a:r>
            <a:endParaRPr lang="fr-FR" sz="1800" b="0" strike="noStrike" spc="-1">
              <a:latin typeface="Arial"/>
            </a:endParaRPr>
          </a:p>
        </p:txBody>
      </p:sp>
      <p:grpSp>
        <p:nvGrpSpPr>
          <p:cNvPr id="336" name="Group 7"/>
          <p:cNvGrpSpPr/>
          <p:nvPr/>
        </p:nvGrpSpPr>
        <p:grpSpPr>
          <a:xfrm>
            <a:off x="2123640" y="1805400"/>
            <a:ext cx="5040360" cy="3207240"/>
            <a:chOff x="2123640" y="1805400"/>
            <a:chExt cx="5040360" cy="3207240"/>
          </a:xfrm>
        </p:grpSpPr>
        <p:sp>
          <p:nvSpPr>
            <p:cNvPr id="337" name="CustomShape 8"/>
            <p:cNvSpPr/>
            <p:nvPr/>
          </p:nvSpPr>
          <p:spPr>
            <a:xfrm>
              <a:off x="2123640" y="1805400"/>
              <a:ext cx="5040360" cy="3207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900"/>
                  </a:moveTo>
                  <a:lnTo>
                    <a:pt x="0" y="900"/>
                  </a:lnTo>
                  <a:cubicBezTo>
                    <a:pt x="0" y="403"/>
                    <a:pt x="256" y="0"/>
                    <a:pt x="573" y="0"/>
                  </a:cubicBezTo>
                  <a:lnTo>
                    <a:pt x="21027" y="0"/>
                  </a:lnTo>
                  <a:lnTo>
                    <a:pt x="21027" y="0"/>
                  </a:lnTo>
                  <a:cubicBezTo>
                    <a:pt x="21344" y="0"/>
                    <a:pt x="21600" y="403"/>
                    <a:pt x="21600" y="900"/>
                  </a:cubicBezTo>
                  <a:lnTo>
                    <a:pt x="21600" y="20700"/>
                  </a:lnTo>
                  <a:lnTo>
                    <a:pt x="21600" y="20700"/>
                  </a:lnTo>
                  <a:cubicBezTo>
                    <a:pt x="21600" y="21197"/>
                    <a:pt x="21344" y="21600"/>
                    <a:pt x="21027" y="21600"/>
                  </a:cubicBezTo>
                  <a:lnTo>
                    <a:pt x="573" y="21600"/>
                  </a:lnTo>
                  <a:lnTo>
                    <a:pt x="573" y="21600"/>
                  </a:lnTo>
                  <a:cubicBezTo>
                    <a:pt x="256" y="21600"/>
                    <a:pt x="0" y="21197"/>
                    <a:pt x="0" y="20700"/>
                  </a:cubicBezTo>
                  <a:close/>
                </a:path>
              </a:pathLst>
            </a:custGeom>
            <a:solidFill>
              <a:srgbClr val="FFFFFF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38" name="image60.png"/>
            <p:cNvPicPr/>
            <p:nvPr/>
          </p:nvPicPr>
          <p:blipFill>
            <a:blip r:embed="rId2"/>
            <a:srcRect l="16772" t="5564" r="10465" b="12128"/>
            <a:stretch/>
          </p:blipFill>
          <p:spPr>
            <a:xfrm>
              <a:off x="2123640" y="1805400"/>
              <a:ext cx="5040360" cy="3207240"/>
            </a:xfrm>
            <a:prstGeom prst="rect">
              <a:avLst/>
            </a:prstGeom>
            <a:ln w="76320">
              <a:solidFill>
                <a:srgbClr val="EAEAEA"/>
              </a:solidFill>
              <a:miter/>
            </a:ln>
            <a:effectLst>
              <a:reflection stA="33000" endPos="40000" dir="5400000" sy="-100000" algn="bl" rotWithShape="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Shape 1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" name="TextShape 2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1" name="Image 340"/>
          <p:cNvPicPr/>
          <p:nvPr/>
        </p:nvPicPr>
        <p:blipFill>
          <a:blip r:embed="rId2"/>
          <a:srcRect l="22781" t="29491" r="11860" b="15909"/>
          <a:stretch/>
        </p:blipFill>
        <p:spPr>
          <a:xfrm>
            <a:off x="36000" y="1008000"/>
            <a:ext cx="9072000" cy="4262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6553080" y="6356520"/>
            <a:ext cx="34344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DFDF4C"/>
                </a:solidFill>
                <a:latin typeface="Calibri"/>
                <a:ea typeface="Calibri"/>
              </a:rPr>
              <a:t>Intérêts et observations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-1">
                <a:solidFill>
                  <a:srgbClr val="948A54"/>
                </a:solidFill>
                <a:latin typeface="Calibri"/>
                <a:ea typeface="Calibri"/>
              </a:rPr>
              <a:t>Impacts historiques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CustomShape 4"/>
          <p:cNvSpPr/>
          <p:nvPr/>
        </p:nvSpPr>
        <p:spPr>
          <a:xfrm>
            <a:off x="369720" y="68868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930" b="1" strike="noStrike" spc="-1">
                <a:solidFill>
                  <a:srgbClr val="FFFFFF"/>
                </a:solidFill>
                <a:latin typeface="Calibri"/>
                <a:ea typeface="Calibri"/>
              </a:rPr>
              <a:t>Risques d’impact</a:t>
            </a:r>
            <a:endParaRPr lang="fr-FR" sz="2930" b="0" strike="noStrike" spc="-1">
              <a:latin typeface="Arial"/>
            </a:endParaRPr>
          </a:p>
        </p:txBody>
      </p:sp>
      <p:sp>
        <p:nvSpPr>
          <p:cNvPr id="346" name="CustomShape 5"/>
          <p:cNvSpPr/>
          <p:nvPr/>
        </p:nvSpPr>
        <p:spPr>
          <a:xfrm>
            <a:off x="107640" y="332640"/>
            <a:ext cx="431640" cy="404280"/>
          </a:xfrm>
          <a:prstGeom prst="star4">
            <a:avLst>
              <a:gd name="adj" fmla="val 12500"/>
            </a:avLst>
          </a:prstGeom>
          <a:solidFill>
            <a:srgbClr val="FFFF66"/>
          </a:solidFill>
          <a:ln w="25560">
            <a:solidFill>
              <a:srgbClr val="FFFF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47" name="Group 6"/>
          <p:cNvGrpSpPr/>
          <p:nvPr/>
        </p:nvGrpSpPr>
        <p:grpSpPr>
          <a:xfrm>
            <a:off x="899640" y="1989000"/>
            <a:ext cx="3213360" cy="1944000"/>
            <a:chOff x="899640" y="1989000"/>
            <a:chExt cx="3213360" cy="1944000"/>
          </a:xfrm>
        </p:grpSpPr>
        <p:sp>
          <p:nvSpPr>
            <p:cNvPr id="348" name="CustomShape 7"/>
            <p:cNvSpPr/>
            <p:nvPr/>
          </p:nvSpPr>
          <p:spPr>
            <a:xfrm>
              <a:off x="899640" y="1989000"/>
              <a:ext cx="3213360" cy="1944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900"/>
                  </a:moveTo>
                  <a:lnTo>
                    <a:pt x="0" y="900"/>
                  </a:lnTo>
                  <a:cubicBezTo>
                    <a:pt x="0" y="403"/>
                    <a:pt x="244" y="0"/>
                    <a:pt x="545" y="0"/>
                  </a:cubicBezTo>
                  <a:lnTo>
                    <a:pt x="21055" y="0"/>
                  </a:lnTo>
                  <a:lnTo>
                    <a:pt x="21055" y="0"/>
                  </a:lnTo>
                  <a:cubicBezTo>
                    <a:pt x="21356" y="0"/>
                    <a:pt x="21600" y="403"/>
                    <a:pt x="21600" y="900"/>
                  </a:cubicBezTo>
                  <a:lnTo>
                    <a:pt x="21600" y="20700"/>
                  </a:lnTo>
                  <a:lnTo>
                    <a:pt x="21600" y="20700"/>
                  </a:lnTo>
                  <a:cubicBezTo>
                    <a:pt x="21600" y="21197"/>
                    <a:pt x="21356" y="21600"/>
                    <a:pt x="21055" y="21600"/>
                  </a:cubicBezTo>
                  <a:lnTo>
                    <a:pt x="545" y="21600"/>
                  </a:lnTo>
                  <a:lnTo>
                    <a:pt x="545" y="21600"/>
                  </a:lnTo>
                  <a:cubicBezTo>
                    <a:pt x="244" y="21600"/>
                    <a:pt x="0" y="21197"/>
                    <a:pt x="0" y="20700"/>
                  </a:cubicBezTo>
                  <a:close/>
                </a:path>
              </a:pathLst>
            </a:custGeom>
            <a:solidFill>
              <a:srgbClr val="FFFFFF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49" name="image63.jpeg"/>
            <p:cNvPicPr/>
            <p:nvPr/>
          </p:nvPicPr>
          <p:blipFill>
            <a:blip r:embed="rId2"/>
            <a:stretch/>
          </p:blipFill>
          <p:spPr>
            <a:xfrm>
              <a:off x="899640" y="1989000"/>
              <a:ext cx="3213000" cy="1944000"/>
            </a:xfrm>
            <a:prstGeom prst="rect">
              <a:avLst/>
            </a:prstGeom>
            <a:ln w="76320">
              <a:solidFill>
                <a:srgbClr val="EAEAEA"/>
              </a:solidFill>
              <a:miter/>
            </a:ln>
            <a:effectLst>
              <a:reflection stA="33000" endPos="40000" dir="5400000" sy="-100000" algn="bl" rotWithShape="0"/>
            </a:effectLst>
          </p:spPr>
        </p:pic>
      </p:grpSp>
      <p:sp>
        <p:nvSpPr>
          <p:cNvPr id="350" name="CustomShape 8"/>
          <p:cNvSpPr/>
          <p:nvPr/>
        </p:nvSpPr>
        <p:spPr>
          <a:xfrm>
            <a:off x="899640" y="4149000"/>
            <a:ext cx="3312000" cy="669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900" b="0" strike="noStrike" spc="-1">
                <a:solidFill>
                  <a:srgbClr val="FFFFFF"/>
                </a:solidFill>
                <a:latin typeface="Calibri"/>
                <a:ea typeface="Calibri"/>
              </a:rPr>
              <a:t>Impact en 2013 du </a:t>
            </a:r>
            <a:r>
              <a:rPr lang="fr-FR" sz="1900" b="1" strike="noStrike" spc="-1">
                <a:solidFill>
                  <a:srgbClr val="FFFFFF"/>
                </a:solidFill>
                <a:latin typeface="Calibri"/>
                <a:ea typeface="Calibri"/>
              </a:rPr>
              <a:t>météore de Tcheliabinsk , Oural , Russie </a:t>
            </a:r>
            <a:endParaRPr lang="fr-FR" sz="1900" b="0" strike="noStrike" spc="-1">
              <a:latin typeface="Arial"/>
            </a:endParaRPr>
          </a:p>
        </p:txBody>
      </p:sp>
      <p:sp>
        <p:nvSpPr>
          <p:cNvPr id="351" name="CustomShape 9"/>
          <p:cNvSpPr/>
          <p:nvPr/>
        </p:nvSpPr>
        <p:spPr>
          <a:xfrm>
            <a:off x="899640" y="5400000"/>
            <a:ext cx="2988360" cy="639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Une lumière avueglante lors de la chute de la météorite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52" name="CustomShape 10"/>
          <p:cNvSpPr/>
          <p:nvPr/>
        </p:nvSpPr>
        <p:spPr>
          <a:xfrm>
            <a:off x="5076000" y="3933000"/>
            <a:ext cx="3672000" cy="379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900" b="0" strike="noStrike" spc="-1">
                <a:solidFill>
                  <a:srgbClr val="FFFFFF"/>
                </a:solidFill>
                <a:latin typeface="Calibri"/>
                <a:ea typeface="Calibri"/>
              </a:rPr>
              <a:t>Effet de l’onde de choc</a:t>
            </a:r>
            <a:endParaRPr lang="fr-FR" sz="1900" b="0" strike="noStrike" spc="-1">
              <a:latin typeface="Arial"/>
            </a:endParaRPr>
          </a:p>
        </p:txBody>
      </p:sp>
      <p:pic>
        <p:nvPicPr>
          <p:cNvPr id="353" name="Picture 3"/>
          <p:cNvPicPr/>
          <p:nvPr/>
        </p:nvPicPr>
        <p:blipFill>
          <a:blip r:embed="rId3"/>
          <a:srcRect l="11731" r="15510" b="10003"/>
          <a:stretch/>
        </p:blipFill>
        <p:spPr>
          <a:xfrm>
            <a:off x="5976000" y="2091240"/>
            <a:ext cx="2376000" cy="1652760"/>
          </a:xfrm>
          <a:prstGeom prst="rect">
            <a:avLst/>
          </a:prstGeom>
          <a:ln w="12600">
            <a:noFill/>
          </a:ln>
        </p:spPr>
      </p:pic>
      <p:pic>
        <p:nvPicPr>
          <p:cNvPr id="354" name="Picture 8"/>
          <p:cNvPicPr/>
          <p:nvPr/>
        </p:nvPicPr>
        <p:blipFill>
          <a:blip r:embed="rId4"/>
          <a:stretch/>
        </p:blipFill>
        <p:spPr>
          <a:xfrm>
            <a:off x="4399200" y="4554000"/>
            <a:ext cx="4240800" cy="230400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0" name="Image 129"/>
          <p:cNvPicPr/>
          <p:nvPr/>
        </p:nvPicPr>
        <p:blipFill>
          <a:blip r:embed="rId2"/>
          <a:srcRect l="22781" t="26691" r="13435" b="18709"/>
          <a:stretch/>
        </p:blipFill>
        <p:spPr>
          <a:xfrm>
            <a:off x="144000" y="1008000"/>
            <a:ext cx="8928000" cy="4298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Shape 1"/>
          <p:cNvSpPr txBox="1"/>
          <p:nvPr/>
        </p:nvSpPr>
        <p:spPr>
          <a:xfrm>
            <a:off x="6553080" y="6356520"/>
            <a:ext cx="34344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pic>
        <p:nvPicPr>
          <p:cNvPr id="356" name="Picture 2"/>
          <p:cNvPicPr/>
          <p:nvPr/>
        </p:nvPicPr>
        <p:blipFill>
          <a:blip r:embed="rId2"/>
          <a:srcRect l="4706" t="4826" r="11131" b="3485"/>
          <a:stretch/>
        </p:blipFill>
        <p:spPr>
          <a:xfrm>
            <a:off x="0" y="0"/>
            <a:ext cx="9468360" cy="6967800"/>
          </a:xfrm>
          <a:prstGeom prst="rect">
            <a:avLst/>
          </a:prstGeom>
          <a:ln w="12600">
            <a:noFill/>
          </a:ln>
        </p:spPr>
      </p:pic>
      <p:sp>
        <p:nvSpPr>
          <p:cNvPr id="357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9" name="Image 358"/>
          <p:cNvPicPr/>
          <p:nvPr/>
        </p:nvPicPr>
        <p:blipFill>
          <a:blip r:embed="rId3"/>
          <a:srcRect t="19496" b="7244"/>
          <a:stretch/>
        </p:blipFill>
        <p:spPr>
          <a:xfrm>
            <a:off x="72000" y="-72000"/>
            <a:ext cx="9536760" cy="6985800"/>
          </a:xfrm>
          <a:prstGeom prst="rect">
            <a:avLst/>
          </a:prstGeom>
          <a:ln>
            <a:noFill/>
          </a:ln>
        </p:spPr>
      </p:pic>
      <p:sp>
        <p:nvSpPr>
          <p:cNvPr id="360" name="CustomShape 4"/>
          <p:cNvSpPr/>
          <p:nvPr/>
        </p:nvSpPr>
        <p:spPr>
          <a:xfrm>
            <a:off x="3420000" y="5157360"/>
            <a:ext cx="5723640" cy="13086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000" b="1" strike="noStrike" cap="all" spc="-1">
                <a:solidFill>
                  <a:srgbClr val="4A78BB"/>
                </a:solidFill>
                <a:latin typeface="Calibri"/>
                <a:ea typeface="Calibri"/>
              </a:rPr>
              <a:t>Bonnes observations et découvertes </a:t>
            </a:r>
            <a:r>
              <a:rPr lang="fr-FR" sz="2800" b="1" strike="noStrike" cap="all" spc="-1">
                <a:solidFill>
                  <a:srgbClr val="4A78BB"/>
                </a:solidFill>
                <a:latin typeface="Calibri"/>
                <a:ea typeface="Calibri"/>
              </a:rPr>
              <a:t>!</a:t>
            </a:r>
            <a:endParaRPr lang="fr-FR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Shape 1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" name="TextShape 2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3" name="Image 362"/>
          <p:cNvPicPr/>
          <p:nvPr/>
        </p:nvPicPr>
        <p:blipFill>
          <a:blip r:embed="rId2"/>
          <a:srcRect l="24356" t="21785" r="15797" b="13816"/>
          <a:stretch/>
        </p:blipFill>
        <p:spPr>
          <a:xfrm>
            <a:off x="44640" y="680400"/>
            <a:ext cx="9041040" cy="547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Shape 1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TextShape 2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6" name="Image 365"/>
          <p:cNvPicPr/>
          <p:nvPr/>
        </p:nvPicPr>
        <p:blipFill>
          <a:blip r:embed="rId2"/>
          <a:srcRect l="21994" t="22492" r="14222" b="13109"/>
          <a:stretch/>
        </p:blipFill>
        <p:spPr>
          <a:xfrm>
            <a:off x="15840" y="720000"/>
            <a:ext cx="9128160" cy="518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Shape 1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" name="TextShape 2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9" name="Image 368"/>
          <p:cNvPicPr/>
          <p:nvPr/>
        </p:nvPicPr>
        <p:blipFill>
          <a:blip r:embed="rId2"/>
          <a:srcRect l="21994" t="23892" r="11860" b="14509"/>
          <a:stretch/>
        </p:blipFill>
        <p:spPr>
          <a:xfrm>
            <a:off x="72000" y="792000"/>
            <a:ext cx="9072360" cy="475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Shape 1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1" name="TextShape 2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2" name="Image 371"/>
          <p:cNvPicPr/>
          <p:nvPr/>
        </p:nvPicPr>
        <p:blipFill>
          <a:blip r:embed="rId2"/>
          <a:srcRect l="22781" t="22492" r="13435" b="14509"/>
          <a:stretch/>
        </p:blipFill>
        <p:spPr>
          <a:xfrm>
            <a:off x="0" y="720000"/>
            <a:ext cx="9331560" cy="518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Shape 1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" name="TextShape 2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5" name="Image 374"/>
          <p:cNvPicPr/>
          <p:nvPr/>
        </p:nvPicPr>
        <p:blipFill>
          <a:blip r:embed="rId2"/>
          <a:srcRect l="21994" t="22492" r="12648" b="13109"/>
          <a:stretch/>
        </p:blipFill>
        <p:spPr>
          <a:xfrm>
            <a:off x="72000" y="936360"/>
            <a:ext cx="9093600" cy="503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8" name="Image 377"/>
          <p:cNvPicPr/>
          <p:nvPr/>
        </p:nvPicPr>
        <p:blipFill>
          <a:blip r:embed="rId2"/>
          <a:srcRect l="21994" t="22495" r="11860" b="15906"/>
          <a:stretch/>
        </p:blipFill>
        <p:spPr>
          <a:xfrm>
            <a:off x="360" y="1440000"/>
            <a:ext cx="8797680" cy="460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6553080" y="6356520"/>
            <a:ext cx="22356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4A78BB"/>
                </a:solidFill>
                <a:latin typeface="Calibri"/>
                <a:ea typeface="Calibri"/>
              </a:rPr>
              <a:t>Plan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TextShape 3"/>
          <p:cNvSpPr txBox="1"/>
          <p:nvPr/>
        </p:nvSpPr>
        <p:spPr>
          <a:xfrm>
            <a:off x="1187640" y="908640"/>
            <a:ext cx="7066800" cy="51735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endParaRPr lang="fr-FR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fr-FR" sz="2000" b="1" strike="noStrike" spc="-1">
                <a:solidFill>
                  <a:srgbClr val="948A54"/>
                </a:solidFill>
                <a:latin typeface="Calibri"/>
                <a:ea typeface="Calibri"/>
              </a:rPr>
              <a:t>I/ Structure du système solaire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fr-FR" sz="2000" b="1" strike="noStrike" spc="-1">
                <a:solidFill>
                  <a:srgbClr val="948A54"/>
                </a:solidFill>
                <a:latin typeface="Calibri"/>
                <a:ea typeface="Calibri"/>
              </a:rPr>
              <a:t>II/ Entre comètes et astéroïdes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fr-FR" sz="2000" b="1" strike="noStrike" spc="-1">
                <a:solidFill>
                  <a:srgbClr val="948A54"/>
                </a:solidFill>
                <a:latin typeface="Calibri"/>
                <a:ea typeface="Calibri"/>
              </a:rPr>
              <a:t>	2.1) Les astéroïdes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fr-FR" sz="2000" b="1" strike="noStrike" spc="-1">
                <a:solidFill>
                  <a:srgbClr val="948A54"/>
                </a:solidFill>
                <a:latin typeface="Calibri"/>
                <a:ea typeface="Calibri"/>
              </a:rPr>
              <a:t>	2.2) Les comètes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fr-FR" sz="2000" b="1" strike="noStrike" spc="-1">
                <a:solidFill>
                  <a:srgbClr val="948A54"/>
                </a:solidFill>
                <a:latin typeface="Calibri"/>
                <a:ea typeface="Calibri"/>
              </a:rPr>
              <a:t>III/ La tête dans les étoiles (intérêts et observations)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fr-FR" sz="2000" b="1" strike="noStrike" spc="-1">
                <a:solidFill>
                  <a:srgbClr val="948A54"/>
                </a:solidFill>
                <a:latin typeface="Calibri"/>
                <a:ea typeface="Calibri"/>
              </a:rPr>
              <a:t>	3.1) Importance des objets célestes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</a:pPr>
            <a:r>
              <a:rPr lang="fr-FR" sz="2000" b="1" strike="noStrike" spc="-1">
                <a:solidFill>
                  <a:srgbClr val="948A54"/>
                </a:solidFill>
                <a:latin typeface="Calibri"/>
                <a:ea typeface="Calibri"/>
              </a:rPr>
              <a:t>	3.2) Risques d’impacts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CustomShape 4"/>
          <p:cNvSpPr/>
          <p:nvPr/>
        </p:nvSpPr>
        <p:spPr>
          <a:xfrm>
            <a:off x="648000" y="1656360"/>
            <a:ext cx="287640" cy="28764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25560">
            <a:solidFill>
              <a:srgbClr val="3A5E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5" name="CustomShape 5"/>
          <p:cNvSpPr/>
          <p:nvPr/>
        </p:nvSpPr>
        <p:spPr>
          <a:xfrm>
            <a:off x="683640" y="2781000"/>
            <a:ext cx="287640" cy="287640"/>
          </a:xfrm>
          <a:prstGeom prst="star4">
            <a:avLst>
              <a:gd name="adj" fmla="val 12500"/>
            </a:avLst>
          </a:prstGeom>
          <a:solidFill>
            <a:srgbClr val="FF4F4F"/>
          </a:solidFill>
          <a:ln w="25560">
            <a:solidFill>
              <a:srgbClr val="FF4F4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6"/>
          <p:cNvSpPr/>
          <p:nvPr/>
        </p:nvSpPr>
        <p:spPr>
          <a:xfrm>
            <a:off x="720360" y="4104360"/>
            <a:ext cx="287640" cy="287640"/>
          </a:xfrm>
          <a:prstGeom prst="star4">
            <a:avLst>
              <a:gd name="adj" fmla="val 12500"/>
            </a:avLst>
          </a:prstGeom>
          <a:solidFill>
            <a:srgbClr val="FFFF66"/>
          </a:solidFill>
          <a:ln w="25560">
            <a:solidFill>
              <a:srgbClr val="FFFF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4A78BB"/>
                </a:solidFill>
                <a:latin typeface="Calibri"/>
                <a:ea typeface="Calibri"/>
              </a:rPr>
              <a:t>Structure du système solaire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2400" b="1" strike="noStrike" spc="-1">
                <a:solidFill>
                  <a:srgbClr val="948A54"/>
                </a:solidFill>
                <a:latin typeface="Calibri"/>
                <a:ea typeface="Calibri"/>
              </a:rPr>
              <a:t>Les 8 planètes : </a:t>
            </a:r>
            <a:endParaRPr lang="fr-F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CustomShape 3"/>
          <p:cNvSpPr/>
          <p:nvPr/>
        </p:nvSpPr>
        <p:spPr>
          <a:xfrm>
            <a:off x="369720" y="72684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4"/>
          <p:cNvSpPr/>
          <p:nvPr/>
        </p:nvSpPr>
        <p:spPr>
          <a:xfrm>
            <a:off x="144000" y="260640"/>
            <a:ext cx="467280" cy="47628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25560">
            <a:solidFill>
              <a:srgbClr val="3A5E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1" name="Picture 1"/>
          <p:cNvPicPr/>
          <p:nvPr/>
        </p:nvPicPr>
        <p:blipFill>
          <a:blip r:embed="rId2"/>
          <a:stretch/>
        </p:blipFill>
        <p:spPr>
          <a:xfrm>
            <a:off x="0" y="2277000"/>
            <a:ext cx="9143640" cy="28173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6553080" y="6356520"/>
            <a:ext cx="22356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4A78BB"/>
                </a:solidFill>
                <a:latin typeface="Calibri"/>
                <a:ea typeface="Calibri"/>
              </a:rPr>
              <a:t>Structure du système solaire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2400" b="1" strike="noStrike" spc="-1">
                <a:solidFill>
                  <a:srgbClr val="948A54"/>
                </a:solidFill>
                <a:latin typeface="Calibri"/>
                <a:ea typeface="Calibri"/>
              </a:rPr>
              <a:t>Le système solaire interne</a:t>
            </a:r>
            <a:endParaRPr lang="fr-F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CustomShape 4"/>
          <p:cNvSpPr/>
          <p:nvPr/>
        </p:nvSpPr>
        <p:spPr>
          <a:xfrm>
            <a:off x="431640" y="72684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CustomShape 5"/>
          <p:cNvSpPr/>
          <p:nvPr/>
        </p:nvSpPr>
        <p:spPr>
          <a:xfrm>
            <a:off x="216000" y="216000"/>
            <a:ext cx="467280" cy="47628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25560">
            <a:solidFill>
              <a:srgbClr val="3A5E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7" name="Picture 6"/>
          <p:cNvPicPr/>
          <p:nvPr/>
        </p:nvPicPr>
        <p:blipFill>
          <a:blip r:embed="rId2"/>
          <a:srcRect t="20440"/>
          <a:stretch/>
        </p:blipFill>
        <p:spPr>
          <a:xfrm>
            <a:off x="4716000" y="4077000"/>
            <a:ext cx="4011120" cy="2088000"/>
          </a:xfrm>
          <a:prstGeom prst="rect">
            <a:avLst/>
          </a:prstGeom>
          <a:ln w="12600">
            <a:noFill/>
          </a:ln>
        </p:spPr>
      </p:pic>
      <p:pic>
        <p:nvPicPr>
          <p:cNvPr id="148" name="Picture 4"/>
          <p:cNvPicPr/>
          <p:nvPr/>
        </p:nvPicPr>
        <p:blipFill>
          <a:blip r:embed="rId3"/>
          <a:srcRect l="2232" t="15054" b="14701"/>
          <a:stretch/>
        </p:blipFill>
        <p:spPr>
          <a:xfrm>
            <a:off x="395640" y="2133000"/>
            <a:ext cx="4208760" cy="2015640"/>
          </a:xfrm>
          <a:prstGeom prst="rect">
            <a:avLst/>
          </a:prstGeom>
          <a:ln w="12600">
            <a:noFill/>
          </a:ln>
        </p:spPr>
      </p:pic>
      <p:sp>
        <p:nvSpPr>
          <p:cNvPr id="149" name="CustomShape 6"/>
          <p:cNvSpPr/>
          <p:nvPr/>
        </p:nvSpPr>
        <p:spPr>
          <a:xfrm>
            <a:off x="323640" y="1845000"/>
            <a:ext cx="8820000" cy="2985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i="1" strike="noStrike" spc="-1">
                <a:solidFill>
                  <a:srgbClr val="948A54"/>
                </a:solidFill>
                <a:latin typeface="Calibri"/>
                <a:ea typeface="Calibri"/>
              </a:rPr>
              <a:t>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               Dans la ceinture d’astéroïdes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                            entre Mars et Jupiter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Dans la chaîne d’astéroïdes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de Kuiper (au-delà  de l’orbite de Neptune)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50" name="Image 149"/>
          <p:cNvPicPr/>
          <p:nvPr/>
        </p:nvPicPr>
        <p:blipFill>
          <a:blip r:embed="rId4"/>
          <a:srcRect l="23569" t="31990" r="12600" b="14005"/>
          <a:stretch/>
        </p:blipFill>
        <p:spPr>
          <a:xfrm>
            <a:off x="72000" y="1872000"/>
            <a:ext cx="9078480" cy="432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6553080" y="6356520"/>
            <a:ext cx="22356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4A78BB"/>
                </a:solidFill>
                <a:latin typeface="Calibri"/>
                <a:ea typeface="Calibri"/>
              </a:rPr>
              <a:t>Structure du système solaire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2400" b="1" strike="noStrike" spc="-1">
                <a:solidFill>
                  <a:srgbClr val="948A54"/>
                </a:solidFill>
                <a:latin typeface="Calibri"/>
                <a:ea typeface="Calibri"/>
              </a:rPr>
              <a:t>Le système solaire externe </a:t>
            </a:r>
            <a:endParaRPr lang="fr-F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CustomShape 4"/>
          <p:cNvSpPr/>
          <p:nvPr/>
        </p:nvSpPr>
        <p:spPr>
          <a:xfrm>
            <a:off x="431640" y="72684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CustomShape 5"/>
          <p:cNvSpPr/>
          <p:nvPr/>
        </p:nvSpPr>
        <p:spPr>
          <a:xfrm>
            <a:off x="216000" y="216000"/>
            <a:ext cx="467280" cy="47628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25560">
            <a:solidFill>
              <a:srgbClr val="3A5E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6" name="Picture 6"/>
          <p:cNvPicPr/>
          <p:nvPr/>
        </p:nvPicPr>
        <p:blipFill>
          <a:blip r:embed="rId2"/>
          <a:srcRect t="20440"/>
          <a:stretch/>
        </p:blipFill>
        <p:spPr>
          <a:xfrm>
            <a:off x="4716000" y="4077000"/>
            <a:ext cx="4011120" cy="2088000"/>
          </a:xfrm>
          <a:prstGeom prst="rect">
            <a:avLst/>
          </a:prstGeom>
          <a:ln w="12600">
            <a:noFill/>
          </a:ln>
        </p:spPr>
      </p:pic>
      <p:pic>
        <p:nvPicPr>
          <p:cNvPr id="157" name="Picture 4"/>
          <p:cNvPicPr/>
          <p:nvPr/>
        </p:nvPicPr>
        <p:blipFill>
          <a:blip r:embed="rId3"/>
          <a:srcRect l="2232" t="15054" b="14701"/>
          <a:stretch/>
        </p:blipFill>
        <p:spPr>
          <a:xfrm>
            <a:off x="395640" y="2133000"/>
            <a:ext cx="4208760" cy="2015640"/>
          </a:xfrm>
          <a:prstGeom prst="rect">
            <a:avLst/>
          </a:prstGeom>
          <a:ln w="12600">
            <a:noFill/>
          </a:ln>
        </p:spPr>
      </p:pic>
      <p:sp>
        <p:nvSpPr>
          <p:cNvPr id="158" name="CustomShape 6"/>
          <p:cNvSpPr/>
          <p:nvPr/>
        </p:nvSpPr>
        <p:spPr>
          <a:xfrm>
            <a:off x="323640" y="1845000"/>
            <a:ext cx="8820000" cy="2985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i="1" strike="noStrike" spc="-1">
                <a:solidFill>
                  <a:srgbClr val="948A54"/>
                </a:solidFill>
                <a:latin typeface="Calibri"/>
                <a:ea typeface="Calibri"/>
              </a:rPr>
              <a:t>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               Dans la ceinture d’astéroïdes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                            entre Mars et Jupiter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Dans la chaîne d’astéroïdes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de Kuiper (au-delà  de l’orbite de Neptune)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59" name="Image 158"/>
          <p:cNvPicPr/>
          <p:nvPr/>
        </p:nvPicPr>
        <p:blipFill>
          <a:blip r:embed="rId4"/>
          <a:srcRect l="21994" t="29022" r="12648" b="13109"/>
          <a:stretch/>
        </p:blipFill>
        <p:spPr>
          <a:xfrm>
            <a:off x="144000" y="2160000"/>
            <a:ext cx="8964360" cy="446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6553080" y="6356520"/>
            <a:ext cx="22356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4A78BB"/>
                </a:solidFill>
                <a:latin typeface="Calibri"/>
                <a:ea typeface="Calibri"/>
              </a:rPr>
              <a:t>Structure du système solaire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2400" b="1" strike="noStrike" spc="-1">
                <a:solidFill>
                  <a:srgbClr val="948A54"/>
                </a:solidFill>
                <a:latin typeface="Calibri"/>
                <a:ea typeface="Calibri"/>
              </a:rPr>
              <a:t>Le nuage d’Oort</a:t>
            </a:r>
            <a:endParaRPr lang="fr-F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CustomShape 4"/>
          <p:cNvSpPr/>
          <p:nvPr/>
        </p:nvSpPr>
        <p:spPr>
          <a:xfrm>
            <a:off x="400680" y="67608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5"/>
          <p:cNvSpPr/>
          <p:nvPr/>
        </p:nvSpPr>
        <p:spPr>
          <a:xfrm>
            <a:off x="216000" y="260640"/>
            <a:ext cx="467280" cy="47628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25560">
            <a:solidFill>
              <a:srgbClr val="3A5E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5" name="Picture 4"/>
          <p:cNvPicPr/>
          <p:nvPr/>
        </p:nvPicPr>
        <p:blipFill>
          <a:blip r:embed="rId2"/>
          <a:srcRect l="6000" r="6000" b="4636"/>
          <a:stretch/>
        </p:blipFill>
        <p:spPr>
          <a:xfrm>
            <a:off x="611640" y="1556640"/>
            <a:ext cx="4176000" cy="4460760"/>
          </a:xfrm>
          <a:prstGeom prst="rect">
            <a:avLst/>
          </a:prstGeom>
          <a:ln w="12600">
            <a:noFill/>
          </a:ln>
          <a:effectLst>
            <a:outerShdw blurRad="292100" dist="139498" dir="2700000" rotWithShape="0">
              <a:srgbClr val="333333">
                <a:alpha val="65000"/>
              </a:srgbClr>
            </a:outerShdw>
          </a:effectLst>
        </p:spPr>
      </p:pic>
      <p:sp>
        <p:nvSpPr>
          <p:cNvPr id="166" name="CustomShape 6"/>
          <p:cNvSpPr/>
          <p:nvPr/>
        </p:nvSpPr>
        <p:spPr>
          <a:xfrm>
            <a:off x="5400000" y="2628360"/>
            <a:ext cx="2844000" cy="1187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br/>
            <a:r>
              <a:rPr lang="fr-FR" sz="1800" b="0" i="1" strike="noStrike" spc="-1">
                <a:solidFill>
                  <a:srgbClr val="FFFFFF"/>
                </a:solidFill>
                <a:latin typeface="Calibri"/>
                <a:ea typeface="Calibri"/>
              </a:rPr>
              <a:t>La plupart des comètes viennent du nuage d’Oort.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6553080" y="6356520"/>
            <a:ext cx="223560" cy="3578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395640" y="260640"/>
            <a:ext cx="8229240" cy="4896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500" b="1" strike="noStrike" cap="all" spc="-1">
                <a:solidFill>
                  <a:srgbClr val="4A78BB"/>
                </a:solidFill>
                <a:latin typeface="Calibri"/>
                <a:ea typeface="Calibri"/>
              </a:rPr>
              <a:t>Structure du système solaire</a:t>
            </a:r>
            <a:endParaRPr lang="fr-FR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TextShape 3"/>
          <p:cNvSpPr txBox="1"/>
          <p:nvPr/>
        </p:nvSpPr>
        <p:spPr>
          <a:xfrm>
            <a:off x="395640" y="1124640"/>
            <a:ext cx="8290800" cy="503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400"/>
              </a:spcBef>
            </a:pPr>
            <a:r>
              <a:rPr lang="fr-FR" sz="1800" b="1" strike="noStrike" spc="-1">
                <a:solidFill>
                  <a:srgbClr val="948A54"/>
                </a:solidFill>
                <a:latin typeface="Calibri"/>
                <a:ea typeface="Calibri"/>
              </a:rPr>
              <a:t>Bilan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CustomShape 4"/>
          <p:cNvSpPr/>
          <p:nvPr/>
        </p:nvSpPr>
        <p:spPr>
          <a:xfrm>
            <a:off x="400680" y="726840"/>
            <a:ext cx="8280720" cy="431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5"/>
          <p:cNvSpPr/>
          <p:nvPr/>
        </p:nvSpPr>
        <p:spPr>
          <a:xfrm>
            <a:off x="323640" y="216000"/>
            <a:ext cx="467280" cy="47628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25560">
            <a:solidFill>
              <a:srgbClr val="3A5E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72" name="Group 6"/>
          <p:cNvGrpSpPr/>
          <p:nvPr/>
        </p:nvGrpSpPr>
        <p:grpSpPr>
          <a:xfrm>
            <a:off x="1403640" y="1845000"/>
            <a:ext cx="6301440" cy="3979080"/>
            <a:chOff x="1403640" y="1845000"/>
            <a:chExt cx="6301440" cy="3979080"/>
          </a:xfrm>
        </p:grpSpPr>
        <p:sp>
          <p:nvSpPr>
            <p:cNvPr id="173" name="CustomShape 7"/>
            <p:cNvSpPr/>
            <p:nvPr/>
          </p:nvSpPr>
          <p:spPr>
            <a:xfrm>
              <a:off x="1403640" y="1845000"/>
              <a:ext cx="6301440" cy="3979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900"/>
                  </a:moveTo>
                  <a:lnTo>
                    <a:pt x="0" y="900"/>
                  </a:lnTo>
                  <a:cubicBezTo>
                    <a:pt x="0" y="403"/>
                    <a:pt x="254" y="0"/>
                    <a:pt x="568" y="0"/>
                  </a:cubicBezTo>
                  <a:lnTo>
                    <a:pt x="21032" y="0"/>
                  </a:lnTo>
                  <a:lnTo>
                    <a:pt x="21032" y="0"/>
                  </a:lnTo>
                  <a:cubicBezTo>
                    <a:pt x="21346" y="0"/>
                    <a:pt x="21600" y="403"/>
                    <a:pt x="21600" y="900"/>
                  </a:cubicBezTo>
                  <a:lnTo>
                    <a:pt x="21600" y="20700"/>
                  </a:lnTo>
                  <a:lnTo>
                    <a:pt x="21600" y="20700"/>
                  </a:lnTo>
                  <a:cubicBezTo>
                    <a:pt x="21600" y="21197"/>
                    <a:pt x="21346" y="21600"/>
                    <a:pt x="21032" y="21600"/>
                  </a:cubicBezTo>
                  <a:lnTo>
                    <a:pt x="568" y="21600"/>
                  </a:lnTo>
                  <a:lnTo>
                    <a:pt x="568" y="21600"/>
                  </a:lnTo>
                  <a:cubicBezTo>
                    <a:pt x="254" y="21600"/>
                    <a:pt x="0" y="21197"/>
                    <a:pt x="0" y="20700"/>
                  </a:cubicBezTo>
                  <a:close/>
                </a:path>
              </a:pathLst>
            </a:custGeom>
            <a:solidFill>
              <a:srgbClr val="FFFFFF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74" name="image10.jpeg"/>
            <p:cNvPicPr/>
            <p:nvPr/>
          </p:nvPicPr>
          <p:blipFill>
            <a:blip r:embed="rId2"/>
            <a:srcRect l="7005" b="11362"/>
            <a:stretch/>
          </p:blipFill>
          <p:spPr>
            <a:xfrm>
              <a:off x="1403640" y="1845000"/>
              <a:ext cx="6301080" cy="3979080"/>
            </a:xfrm>
            <a:prstGeom prst="rect">
              <a:avLst/>
            </a:prstGeom>
            <a:ln w="76320">
              <a:solidFill>
                <a:srgbClr val="EAEAEA"/>
              </a:solidFill>
              <a:miter/>
            </a:ln>
            <a:effectLst>
              <a:reflection stA="33000" endPos="40000" dir="5400000" sy="-100000" algn="bl" rotWithShape="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1194</TotalTime>
  <Words>692</Words>
  <Application>Microsoft Office PowerPoint</Application>
  <PresentationFormat>Affichage à l'écran (4:3)</PresentationFormat>
  <Paragraphs>157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36</vt:i4>
      </vt:variant>
    </vt:vector>
  </HeadingPairs>
  <TitlesOfParts>
    <vt:vector size="43" baseType="lpstr">
      <vt:lpstr>Arial</vt:lpstr>
      <vt:lpstr>Calibri</vt:lpstr>
      <vt:lpstr>Segoe Print</vt:lpstr>
      <vt:lpstr>StarSymbol</vt:lpstr>
      <vt:lpstr>Times New Roman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/>
  <dc:description/>
  <cp:lastModifiedBy>Pierre-Jean Riou</cp:lastModifiedBy>
  <cp:revision>3</cp:revision>
  <dcterms:modified xsi:type="dcterms:W3CDTF">2021-11-01T12:22:01Z</dcterms:modified>
  <dc:language>fr-FR</dc:language>
</cp:coreProperties>
</file>