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708" r:id="rId1"/>
    <p:sldMasterId id="2147483709" r:id="rId2"/>
    <p:sldMasterId id="2147483710" r:id="rId3"/>
    <p:sldMasterId id="2147483711" r:id="rId4"/>
    <p:sldMasterId id="2147483712" r:id="rId5"/>
  </p:sldMasterIdLst>
  <p:notesMasterIdLst>
    <p:notesMasterId r:id="rId4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</p:sldIdLst>
  <p:sldSz cx="12192000" cy="6858000"/>
  <p:notesSz cx="7559675" cy="10691813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Quattrocento Sans" panose="020B0502050000020003" pitchFamily="34" charset="0"/>
      <p:regular r:id="rId50"/>
      <p:bold r:id="rId51"/>
      <p:italic r:id="rId52"/>
      <p:boldItalic r:id="rId5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725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" Type="http://schemas.openxmlformats.org/officeDocument/2006/relationships/slideMaster" Target="slideMasters/slideMaster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font" Target="fonts/font3.fntdata"/><Relationship Id="rId56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font" Target="fonts/font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1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4.fntdata"/><Relationship Id="rId57" Type="http://schemas.openxmlformats.org/officeDocument/2006/relationships/tableStyles" Target="tableStyle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1" name="Google Shape;28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10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1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2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3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2" name="Google Shape;38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14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15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5" name="Google Shape;395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16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17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8" name="Google Shape;40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8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9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4" name="Google Shape;29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21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Google Shape;444;p22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5" name="Google Shape;445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23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4" name="Google Shape;454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4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25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p26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5" name="Google Shape;47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27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28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3" name="Google Shape;49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29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1" name="Google Shape;501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3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2" name="Google Shape;30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30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8" name="Google Shape;508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5" name="Google Shape;515;p31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32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3" name="Google Shape;52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p33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34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8" name="Google Shape;53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p35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4" name="Google Shape;544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36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37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38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6" name="Google Shape;56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39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3" name="Google Shape;573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5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6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7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8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9:notes"/>
          <p:cNvSpPr txBox="1">
            <a:spLocks noGrp="1"/>
          </p:cNvSpPr>
          <p:nvPr>
            <p:ph type="body" idx="1"/>
          </p:nvPr>
        </p:nvSpPr>
        <p:spPr>
          <a:xfrm>
            <a:off x="755950" y="5078600"/>
            <a:ext cx="6047725" cy="481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260175" y="801875"/>
            <a:ext cx="5040025" cy="40094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title"/>
          </p:nvPr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2"/>
          <p:cNvSpPr txBox="1">
            <a:spLocks noGrp="1"/>
          </p:cNvSpPr>
          <p:nvPr>
            <p:ph type="title"/>
          </p:nvPr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12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body" idx="4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body" idx="2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3"/>
          <p:cNvSpPr txBox="1">
            <a:spLocks noGrp="1"/>
          </p:cNvSpPr>
          <p:nvPr>
            <p:ph type="body" idx="3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body" idx="4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body" idx="5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3"/>
          <p:cNvSpPr txBox="1">
            <a:spLocks noGrp="1"/>
          </p:cNvSpPr>
          <p:nvPr>
            <p:ph type="body" idx="6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6"/>
          <p:cNvSpPr txBox="1">
            <a:spLocks noGrp="1"/>
          </p:cNvSpPr>
          <p:nvPr>
            <p:ph type="title"/>
          </p:nvPr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16"/>
          <p:cNvSpPr txBox="1">
            <a:spLocks noGrp="1"/>
          </p:cNvSpPr>
          <p:nvPr>
            <p:ph type="subTitle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7"/>
          <p:cNvSpPr txBox="1">
            <a:spLocks noGrp="1"/>
          </p:cNvSpPr>
          <p:nvPr>
            <p:ph type="title"/>
          </p:nvPr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7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8"/>
          <p:cNvSpPr txBox="1">
            <a:spLocks noGrp="1"/>
          </p:cNvSpPr>
          <p:nvPr>
            <p:ph type="title"/>
          </p:nvPr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8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8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9"/>
          <p:cNvSpPr txBox="1">
            <a:spLocks noGrp="1"/>
          </p:cNvSpPr>
          <p:nvPr>
            <p:ph type="title"/>
          </p:nvPr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20"/>
          <p:cNvSpPr txBox="1">
            <a:spLocks noGrp="1"/>
          </p:cNvSpPr>
          <p:nvPr>
            <p:ph type="subTitle" idx="1"/>
          </p:nvPr>
        </p:nvSpPr>
        <p:spPr>
          <a:xfrm>
            <a:off x="527400" y="0"/>
            <a:ext cx="10972800" cy="387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1"/>
          <p:cNvSpPr txBox="1">
            <a:spLocks noGrp="1"/>
          </p:cNvSpPr>
          <p:nvPr>
            <p:ph type="title"/>
          </p:nvPr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1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2"/>
          <p:cNvSpPr txBox="1">
            <a:spLocks noGrp="1"/>
          </p:cNvSpPr>
          <p:nvPr>
            <p:ph type="title"/>
          </p:nvPr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2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2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22"/>
          <p:cNvSpPr txBox="1">
            <a:spLocks noGrp="1"/>
          </p:cNvSpPr>
          <p:nvPr>
            <p:ph type="body" idx="3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3"/>
          <p:cNvSpPr txBox="1">
            <a:spLocks noGrp="1"/>
          </p:cNvSpPr>
          <p:nvPr>
            <p:ph type="title"/>
          </p:nvPr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3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3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23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4"/>
          <p:cNvSpPr txBox="1">
            <a:spLocks noGrp="1"/>
          </p:cNvSpPr>
          <p:nvPr>
            <p:ph type="title"/>
          </p:nvPr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24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4"/>
          <p:cNvSpPr txBox="1">
            <a:spLocks noGrp="1"/>
          </p:cNvSpPr>
          <p:nvPr>
            <p:ph type="body" idx="2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5"/>
          <p:cNvSpPr txBox="1">
            <a:spLocks noGrp="1"/>
          </p:cNvSpPr>
          <p:nvPr>
            <p:ph type="title"/>
          </p:nvPr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body" idx="4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6"/>
          <p:cNvSpPr txBox="1">
            <a:spLocks noGrp="1"/>
          </p:cNvSpPr>
          <p:nvPr>
            <p:ph type="body" idx="2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body" idx="3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body" idx="4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body" idx="5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6"/>
          <p:cNvSpPr txBox="1">
            <a:spLocks noGrp="1"/>
          </p:cNvSpPr>
          <p:nvPr>
            <p:ph type="body" idx="6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9"/>
          <p:cNvSpPr txBox="1">
            <a:spLocks noGrp="1"/>
          </p:cNvSpPr>
          <p:nvPr>
            <p:ph type="title"/>
          </p:nvPr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" name="Google Shape;125;p29"/>
          <p:cNvSpPr txBox="1">
            <a:spLocks noGrp="1"/>
          </p:cNvSpPr>
          <p:nvPr>
            <p:ph type="subTitle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30"/>
          <p:cNvSpPr txBox="1">
            <a:spLocks noGrp="1"/>
          </p:cNvSpPr>
          <p:nvPr>
            <p:ph type="title"/>
          </p:nvPr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1"/>
          <p:cNvSpPr txBox="1">
            <a:spLocks noGrp="1"/>
          </p:cNvSpPr>
          <p:nvPr>
            <p:ph type="title"/>
          </p:nvPr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1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1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2"/>
          <p:cNvSpPr txBox="1">
            <a:spLocks noGrp="1"/>
          </p:cNvSpPr>
          <p:nvPr>
            <p:ph type="title"/>
          </p:nvPr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4"/>
          <p:cNvSpPr txBox="1">
            <a:spLocks noGrp="1"/>
          </p:cNvSpPr>
          <p:nvPr>
            <p:ph type="title"/>
          </p:nvPr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4"/>
          <p:cNvSpPr txBox="1">
            <a:spLocks noGrp="1"/>
          </p:cNvSpPr>
          <p:nvPr>
            <p:ph type="subTitle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3"/>
          <p:cNvSpPr txBox="1">
            <a:spLocks noGrp="1"/>
          </p:cNvSpPr>
          <p:nvPr>
            <p:ph type="subTitle" idx="1"/>
          </p:nvPr>
        </p:nvSpPr>
        <p:spPr>
          <a:xfrm>
            <a:off x="527400" y="0"/>
            <a:ext cx="10972800" cy="387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4"/>
          <p:cNvSpPr txBox="1">
            <a:spLocks noGrp="1"/>
          </p:cNvSpPr>
          <p:nvPr>
            <p:ph type="title"/>
          </p:nvPr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p34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4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5"/>
          <p:cNvSpPr txBox="1">
            <a:spLocks noGrp="1"/>
          </p:cNvSpPr>
          <p:nvPr>
            <p:ph type="title"/>
          </p:nvPr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5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35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35"/>
          <p:cNvSpPr txBox="1">
            <a:spLocks noGrp="1"/>
          </p:cNvSpPr>
          <p:nvPr>
            <p:ph type="body" idx="3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6"/>
          <p:cNvSpPr txBox="1">
            <a:spLocks noGrp="1"/>
          </p:cNvSpPr>
          <p:nvPr>
            <p:ph type="title"/>
          </p:nvPr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36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6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6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7"/>
          <p:cNvSpPr txBox="1">
            <a:spLocks noGrp="1"/>
          </p:cNvSpPr>
          <p:nvPr>
            <p:ph type="title"/>
          </p:nvPr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7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7"/>
          <p:cNvSpPr txBox="1">
            <a:spLocks noGrp="1"/>
          </p:cNvSpPr>
          <p:nvPr>
            <p:ph type="body" idx="2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8"/>
          <p:cNvSpPr txBox="1">
            <a:spLocks noGrp="1"/>
          </p:cNvSpPr>
          <p:nvPr>
            <p:ph type="title"/>
          </p:nvPr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38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9" name="Google Shape;159;p38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8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1" name="Google Shape;161;p38"/>
          <p:cNvSpPr txBox="1">
            <a:spLocks noGrp="1"/>
          </p:cNvSpPr>
          <p:nvPr>
            <p:ph type="body" idx="4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9"/>
          <p:cNvSpPr txBox="1">
            <a:spLocks noGrp="1"/>
          </p:cNvSpPr>
          <p:nvPr>
            <p:ph type="title"/>
          </p:nvPr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39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5" name="Google Shape;165;p39"/>
          <p:cNvSpPr txBox="1">
            <a:spLocks noGrp="1"/>
          </p:cNvSpPr>
          <p:nvPr>
            <p:ph type="body" idx="2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6" name="Google Shape;166;p39"/>
          <p:cNvSpPr txBox="1">
            <a:spLocks noGrp="1"/>
          </p:cNvSpPr>
          <p:nvPr>
            <p:ph type="body" idx="3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" name="Google Shape;167;p39"/>
          <p:cNvSpPr txBox="1">
            <a:spLocks noGrp="1"/>
          </p:cNvSpPr>
          <p:nvPr>
            <p:ph type="body" idx="4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39"/>
          <p:cNvSpPr txBox="1">
            <a:spLocks noGrp="1"/>
          </p:cNvSpPr>
          <p:nvPr>
            <p:ph type="body" idx="5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6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42"/>
          <p:cNvSpPr txBox="1">
            <a:spLocks noGrp="1"/>
          </p:cNvSpPr>
          <p:nvPr>
            <p:ph type="title"/>
          </p:nvPr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0" name="Google Shape;180;p42"/>
          <p:cNvSpPr txBox="1">
            <a:spLocks noGrp="1"/>
          </p:cNvSpPr>
          <p:nvPr>
            <p:ph type="subTitle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43"/>
          <p:cNvSpPr txBox="1">
            <a:spLocks noGrp="1"/>
          </p:cNvSpPr>
          <p:nvPr>
            <p:ph type="title"/>
          </p:nvPr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3" name="Google Shape;183;p43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5"/>
          <p:cNvSpPr txBox="1">
            <a:spLocks noGrp="1"/>
          </p:cNvSpPr>
          <p:nvPr>
            <p:ph type="title"/>
          </p:nvPr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5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44"/>
          <p:cNvSpPr txBox="1">
            <a:spLocks noGrp="1"/>
          </p:cNvSpPr>
          <p:nvPr>
            <p:ph type="title"/>
          </p:nvPr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44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7" name="Google Shape;187;p44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5"/>
          <p:cNvSpPr txBox="1">
            <a:spLocks noGrp="1"/>
          </p:cNvSpPr>
          <p:nvPr>
            <p:ph type="title"/>
          </p:nvPr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6"/>
          <p:cNvSpPr txBox="1">
            <a:spLocks noGrp="1"/>
          </p:cNvSpPr>
          <p:nvPr>
            <p:ph type="subTitle" idx="1"/>
          </p:nvPr>
        </p:nvSpPr>
        <p:spPr>
          <a:xfrm>
            <a:off x="527400" y="0"/>
            <a:ext cx="10972800" cy="387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7"/>
          <p:cNvSpPr txBox="1">
            <a:spLocks noGrp="1"/>
          </p:cNvSpPr>
          <p:nvPr>
            <p:ph type="title"/>
          </p:nvPr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47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47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47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8"/>
          <p:cNvSpPr txBox="1">
            <a:spLocks noGrp="1"/>
          </p:cNvSpPr>
          <p:nvPr>
            <p:ph type="title"/>
          </p:nvPr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9" name="Google Shape;199;p48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0" name="Google Shape;200;p48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48"/>
          <p:cNvSpPr txBox="1">
            <a:spLocks noGrp="1"/>
          </p:cNvSpPr>
          <p:nvPr>
            <p:ph type="body" idx="3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 txBox="1">
            <a:spLocks noGrp="1"/>
          </p:cNvSpPr>
          <p:nvPr>
            <p:ph type="title"/>
          </p:nvPr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4" name="Google Shape;204;p49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5" name="Google Shape;205;p49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6" name="Google Shape;206;p49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50"/>
          <p:cNvSpPr txBox="1">
            <a:spLocks noGrp="1"/>
          </p:cNvSpPr>
          <p:nvPr>
            <p:ph type="title"/>
          </p:nvPr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50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50"/>
          <p:cNvSpPr txBox="1">
            <a:spLocks noGrp="1"/>
          </p:cNvSpPr>
          <p:nvPr>
            <p:ph type="body" idx="2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51"/>
          <p:cNvSpPr txBox="1">
            <a:spLocks noGrp="1"/>
          </p:cNvSpPr>
          <p:nvPr>
            <p:ph type="title"/>
          </p:nvPr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51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4" name="Google Shape;214;p51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51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p51"/>
          <p:cNvSpPr txBox="1">
            <a:spLocks noGrp="1"/>
          </p:cNvSpPr>
          <p:nvPr>
            <p:ph type="body" idx="4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52"/>
          <p:cNvSpPr txBox="1">
            <a:spLocks noGrp="1"/>
          </p:cNvSpPr>
          <p:nvPr>
            <p:ph type="title"/>
          </p:nvPr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9" name="Google Shape;219;p52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52"/>
          <p:cNvSpPr txBox="1">
            <a:spLocks noGrp="1"/>
          </p:cNvSpPr>
          <p:nvPr>
            <p:ph type="body" idx="2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1" name="Google Shape;221;p52"/>
          <p:cNvSpPr txBox="1">
            <a:spLocks noGrp="1"/>
          </p:cNvSpPr>
          <p:nvPr>
            <p:ph type="body" idx="3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52"/>
          <p:cNvSpPr txBox="1">
            <a:spLocks noGrp="1"/>
          </p:cNvSpPr>
          <p:nvPr>
            <p:ph type="body" idx="4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3" name="Google Shape;223;p52"/>
          <p:cNvSpPr txBox="1">
            <a:spLocks noGrp="1"/>
          </p:cNvSpPr>
          <p:nvPr>
            <p:ph type="body" idx="5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4" name="Google Shape;224;p52"/>
          <p:cNvSpPr txBox="1">
            <a:spLocks noGrp="1"/>
          </p:cNvSpPr>
          <p:nvPr>
            <p:ph type="body" idx="6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 type="blank">
  <p:cSld name="BLANK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6"/>
          <p:cNvSpPr txBox="1">
            <a:spLocks noGrp="1"/>
          </p:cNvSpPr>
          <p:nvPr>
            <p:ph type="title"/>
          </p:nvPr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6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6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x">
  <p:cSld name="TITLE_AND_BODY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55"/>
          <p:cNvSpPr txBox="1">
            <a:spLocks noGrp="1"/>
          </p:cNvSpPr>
          <p:nvPr>
            <p:ph type="title"/>
          </p:nvPr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4" name="Google Shape;234;p55"/>
          <p:cNvSpPr txBox="1">
            <a:spLocks noGrp="1"/>
          </p:cNvSpPr>
          <p:nvPr>
            <p:ph type="subTitle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" type="obj">
  <p:cSld name="OBJECT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56"/>
          <p:cNvSpPr txBox="1">
            <a:spLocks noGrp="1"/>
          </p:cNvSpPr>
          <p:nvPr>
            <p:ph type="title"/>
          </p:nvPr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7" name="Google Shape;237;p56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" type="twoObj">
  <p:cSld name="TWO_OBJECTS"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57"/>
          <p:cNvSpPr txBox="1">
            <a:spLocks noGrp="1"/>
          </p:cNvSpPr>
          <p:nvPr>
            <p:ph type="title"/>
          </p:nvPr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0" name="Google Shape;240;p57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p57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58"/>
          <p:cNvSpPr txBox="1">
            <a:spLocks noGrp="1"/>
          </p:cNvSpPr>
          <p:nvPr>
            <p:ph type="title"/>
          </p:nvPr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59"/>
          <p:cNvSpPr txBox="1">
            <a:spLocks noGrp="1"/>
          </p:cNvSpPr>
          <p:nvPr>
            <p:ph type="subTitle" idx="1"/>
          </p:nvPr>
        </p:nvSpPr>
        <p:spPr>
          <a:xfrm>
            <a:off x="527400" y="0"/>
            <a:ext cx="10972800" cy="387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60"/>
          <p:cNvSpPr txBox="1">
            <a:spLocks noGrp="1"/>
          </p:cNvSpPr>
          <p:nvPr>
            <p:ph type="title"/>
          </p:nvPr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60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9" name="Google Shape;249;p60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p60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61"/>
          <p:cNvSpPr txBox="1">
            <a:spLocks noGrp="1"/>
          </p:cNvSpPr>
          <p:nvPr>
            <p:ph type="title"/>
          </p:nvPr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3" name="Google Shape;253;p61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4" name="Google Shape;254;p61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5" name="Google Shape;255;p61"/>
          <p:cNvSpPr txBox="1">
            <a:spLocks noGrp="1"/>
          </p:cNvSpPr>
          <p:nvPr>
            <p:ph type="body" idx="3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62"/>
          <p:cNvSpPr txBox="1">
            <a:spLocks noGrp="1"/>
          </p:cNvSpPr>
          <p:nvPr>
            <p:ph type="title"/>
          </p:nvPr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62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9" name="Google Shape;259;p62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62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Content over Content" type="objOverTx">
  <p:cSld name="OBJECT_OVER_TEXT"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63"/>
          <p:cNvSpPr txBox="1">
            <a:spLocks noGrp="1"/>
          </p:cNvSpPr>
          <p:nvPr>
            <p:ph type="title"/>
          </p:nvPr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3" name="Google Shape;263;p63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4" name="Google Shape;264;p63"/>
          <p:cNvSpPr txBox="1">
            <a:spLocks noGrp="1"/>
          </p:cNvSpPr>
          <p:nvPr>
            <p:ph type="body" idx="2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4 Content" type="fourObj">
  <p:cSld name="FOUR_OBJECTS"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64"/>
          <p:cNvSpPr txBox="1">
            <a:spLocks noGrp="1"/>
          </p:cNvSpPr>
          <p:nvPr>
            <p:ph type="title"/>
          </p:nvPr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7" name="Google Shape;267;p64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64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64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0" name="Google Shape;270;p64"/>
          <p:cNvSpPr txBox="1">
            <a:spLocks noGrp="1"/>
          </p:cNvSpPr>
          <p:nvPr>
            <p:ph type="body" idx="4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entered Text" type="objOnly">
  <p:cSld name="OBJECT_ONL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7"/>
          <p:cNvSpPr txBox="1">
            <a:spLocks noGrp="1"/>
          </p:cNvSpPr>
          <p:nvPr>
            <p:ph type="subTitle" idx="1"/>
          </p:nvPr>
        </p:nvSpPr>
        <p:spPr>
          <a:xfrm>
            <a:off x="527400" y="0"/>
            <a:ext cx="10972800" cy="3879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6 Content">
  <p:cSld name="Title, 6 Content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65"/>
          <p:cNvSpPr txBox="1">
            <a:spLocks noGrp="1"/>
          </p:cNvSpPr>
          <p:nvPr>
            <p:ph type="title"/>
          </p:nvPr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3" name="Google Shape;273;p65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65"/>
          <p:cNvSpPr txBox="1">
            <a:spLocks noGrp="1"/>
          </p:cNvSpPr>
          <p:nvPr>
            <p:ph type="body" idx="2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5" name="Google Shape;275;p65"/>
          <p:cNvSpPr txBox="1">
            <a:spLocks noGrp="1"/>
          </p:cNvSpPr>
          <p:nvPr>
            <p:ph type="body" idx="3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65"/>
          <p:cNvSpPr txBox="1">
            <a:spLocks noGrp="1"/>
          </p:cNvSpPr>
          <p:nvPr>
            <p:ph type="body" idx="4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p65"/>
          <p:cNvSpPr txBox="1">
            <a:spLocks noGrp="1"/>
          </p:cNvSpPr>
          <p:nvPr>
            <p:ph type="body" idx="5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p65"/>
          <p:cNvSpPr txBox="1">
            <a:spLocks noGrp="1"/>
          </p:cNvSpPr>
          <p:nvPr>
            <p:ph type="body" idx="6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and Content" type="twoObjAndObj">
  <p:cSld name="TWO_OBJECTS_AND_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8"/>
          <p:cNvSpPr txBox="1">
            <a:spLocks noGrp="1"/>
          </p:cNvSpPr>
          <p:nvPr>
            <p:ph type="title"/>
          </p:nvPr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8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8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8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Content and 2 Content" type="objAndTwoObj">
  <p:cSld name="OBJECT_AND_TWO_OBJECT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9"/>
          <p:cNvSpPr txBox="1">
            <a:spLocks noGrp="1"/>
          </p:cNvSpPr>
          <p:nvPr>
            <p:ph type="title"/>
          </p:nvPr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9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9"/>
          <p:cNvSpPr txBox="1">
            <a:spLocks noGrp="1"/>
          </p:cNvSpPr>
          <p:nvPr>
            <p:ph type="body" idx="3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2 Content over Content" type="twoObjOverTx">
  <p:cSld name="TWO_OBJECTS_OVER_TEXT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0"/>
          <p:cNvSpPr txBox="1">
            <a:spLocks noGrp="1"/>
          </p:cNvSpPr>
          <p:nvPr>
            <p:ph type="title"/>
          </p:nvPr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1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10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0"/>
          <p:cNvSpPr txBox="1">
            <a:spLocks noGrp="1"/>
          </p:cNvSpPr>
          <p:nvPr>
            <p:ph type="body" idx="2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0"/>
          <p:cNvSpPr txBox="1">
            <a:spLocks noGrp="1"/>
          </p:cNvSpPr>
          <p:nvPr>
            <p:ph type="body" idx="3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marL="914400" lvl="1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marL="1371600" lvl="2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marL="1828800" lvl="3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marL="2286000" lvl="4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marL="2743200" lvl="5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marL="3200400" lvl="6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marL="3657600" lvl="7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marL="4114800" lvl="8" indent="-22860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jp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image" Target="../media/image1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 descr="https://fbcdn-sphotos-e-a.akamaihd.net/hphotos-ak-ash4/420981_348144938553590_1052236197_n.jpg"/>
          <p:cNvPicPr preferRelativeResize="0"/>
          <p:nvPr/>
        </p:nvPicPr>
        <p:blipFill rotWithShape="1">
          <a:blip r:embed="rId14">
            <a:alphaModFix/>
          </a:blip>
          <a:srcRect r="1964"/>
          <a:stretch/>
        </p:blipFill>
        <p:spPr>
          <a:xfrm>
            <a:off x="0" y="0"/>
            <a:ext cx="12192120" cy="685944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719280" y="2493000"/>
            <a:ext cx="10363320" cy="126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8" name="Google Shape;8;p1"/>
          <p:cNvSpPr txBox="1"/>
          <p:nvPr/>
        </p:nvSpPr>
        <p:spPr>
          <a:xfrm>
            <a:off x="9264240" y="6453360"/>
            <a:ext cx="2688120" cy="27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0" i="0" u="none" strike="noStrike" cap="non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Riou Pierre-jean 2016</a:t>
            </a:r>
            <a:endParaRPr sz="1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Google Shape;9;p1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 descr="https://fbcdn-sphotos-e-a.akamaihd.net/hphotos-ak-ash4/420981_348144938553590_1052236197_n.jpg"/>
          <p:cNvPicPr preferRelativeResize="0"/>
          <p:nvPr/>
        </p:nvPicPr>
        <p:blipFill rotWithShape="1">
          <a:blip r:embed="rId14">
            <a:alphaModFix/>
          </a:blip>
          <a:srcRect r="1964"/>
          <a:stretch/>
        </p:blipFill>
        <p:spPr>
          <a:xfrm>
            <a:off x="0" y="-1440"/>
            <a:ext cx="12192120" cy="6859440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title" idx="2"/>
          </p:nvPr>
        </p:nvSpPr>
        <p:spPr>
          <a:xfrm>
            <a:off x="623520" y="836640"/>
            <a:ext cx="10972800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ldNum" idx="12"/>
          </p:nvPr>
        </p:nvSpPr>
        <p:spPr>
          <a:xfrm>
            <a:off x="8737560" y="6356520"/>
            <a:ext cx="2844720" cy="36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buNone/>
              <a:defRPr sz="1200" b="0" i="0" u="none" strike="noStrike" cap="non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Riou Pierre-jean 201 3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4655880" y="6474960"/>
            <a:ext cx="288036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0" i="0" u="none" strike="noStrike" cap="non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Palé    découvertes</a:t>
            </a:r>
            <a:endParaRPr sz="16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4" name="Google Shape;64;p14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328000" y="6453360"/>
            <a:ext cx="392040" cy="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7" descr="https://fbcdn-sphotos-e-a.akamaihd.net/hphotos-ak-ash4/420981_348144938553590_1052236197_n.jpg"/>
          <p:cNvPicPr preferRelativeResize="0"/>
          <p:nvPr/>
        </p:nvPicPr>
        <p:blipFill rotWithShape="1">
          <a:blip r:embed="rId14">
            <a:alphaModFix/>
          </a:blip>
          <a:srcRect r="1964"/>
          <a:stretch/>
        </p:blipFill>
        <p:spPr>
          <a:xfrm>
            <a:off x="0" y="-1440"/>
            <a:ext cx="12192120" cy="6859440"/>
          </a:xfrm>
          <a:prstGeom prst="rect">
            <a:avLst/>
          </a:prstGeom>
          <a:noFill/>
          <a:ln>
            <a:noFill/>
          </a:ln>
        </p:spPr>
      </p:pic>
      <p:sp>
        <p:nvSpPr>
          <p:cNvPr id="116" name="Google Shape;116;p27"/>
          <p:cNvSpPr txBox="1">
            <a:spLocks noGrp="1"/>
          </p:cNvSpPr>
          <p:nvPr>
            <p:ph type="title"/>
          </p:nvPr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title" idx="2"/>
          </p:nvPr>
        </p:nvSpPr>
        <p:spPr>
          <a:xfrm>
            <a:off x="623520" y="836640"/>
            <a:ext cx="10972800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737560" y="6356520"/>
            <a:ext cx="2844720" cy="36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buNone/>
              <a:defRPr sz="1200" b="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buNone/>
              <a:defRPr sz="1200" b="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buNone/>
              <a:defRPr sz="1200" b="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buNone/>
              <a:defRPr sz="1200" b="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buNone/>
              <a:defRPr sz="1200" b="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buNone/>
              <a:defRPr sz="1200" b="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buNone/>
              <a:defRPr sz="1200" b="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buNone/>
              <a:defRPr sz="1200" b="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buNone/>
              <a:defRPr sz="1200" b="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/>
              <a:t>Riou Pierre-jean 201 3</a:t>
            </a:r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9" name="Google Shape;119;p27"/>
          <p:cNvSpPr txBox="1"/>
          <p:nvPr/>
        </p:nvSpPr>
        <p:spPr>
          <a:xfrm>
            <a:off x="4655880" y="6474960"/>
            <a:ext cx="2880360" cy="3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 b="0" strike="noStrik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Palé    découvertes</a:t>
            </a:r>
            <a:endParaRPr sz="16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0" name="Google Shape;120;p27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328000" y="6453360"/>
            <a:ext cx="392040" cy="28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7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40" descr="http://sphotos-e.ak.fbcdn.net/hphotos-ak-ash4/420981_348144938553590_1052236197_n.jpg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0" y="-27360"/>
            <a:ext cx="12192120" cy="688536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40"/>
          <p:cNvSpPr txBox="1">
            <a:spLocks noGrp="1"/>
          </p:cNvSpPr>
          <p:nvPr>
            <p:ph type="title"/>
          </p:nvPr>
        </p:nvSpPr>
        <p:spPr>
          <a:xfrm>
            <a:off x="609480" y="-99360"/>
            <a:ext cx="109728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73" name="Google Shape;173;p40"/>
          <p:cNvSpPr txBox="1">
            <a:spLocks noGrp="1"/>
          </p:cNvSpPr>
          <p:nvPr>
            <p:ph type="title" idx="2"/>
          </p:nvPr>
        </p:nvSpPr>
        <p:spPr>
          <a:xfrm>
            <a:off x="2625840" y="764640"/>
            <a:ext cx="625464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174" name="Google Shape;174;p40"/>
          <p:cNvSpPr txBox="1"/>
          <p:nvPr/>
        </p:nvSpPr>
        <p:spPr>
          <a:xfrm>
            <a:off x="9264240" y="6453360"/>
            <a:ext cx="2688120" cy="276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200" b="0" strike="noStrike">
                <a:solidFill>
                  <a:srgbClr val="FFFF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Riou Pierre-jean 2016</a:t>
            </a:r>
            <a:endParaRPr sz="12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5" name="Google Shape;175;p40" descr="See original image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503880" y="6259680"/>
            <a:ext cx="4460400" cy="52092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53"/>
          <p:cNvSpPr txBox="1">
            <a:spLocks noGrp="1"/>
          </p:cNvSpPr>
          <p:nvPr>
            <p:ph type="title"/>
          </p:nvPr>
        </p:nvSpPr>
        <p:spPr>
          <a:xfrm>
            <a:off x="609480" y="274680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7" name="Google Shape;227;p53"/>
          <p:cNvSpPr txBox="1">
            <a:spLocks noGrp="1"/>
          </p:cNvSpPr>
          <p:nvPr>
            <p:ph type="body" idx="1"/>
          </p:nvPr>
        </p:nvSpPr>
        <p:spPr>
          <a:xfrm>
            <a:off x="609480" y="1600200"/>
            <a:ext cx="10972800" cy="4525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8" name="Google Shape;228;p53"/>
          <p:cNvSpPr txBox="1">
            <a:spLocks noGrp="1"/>
          </p:cNvSpPr>
          <p:nvPr>
            <p:ph type="dt" idx="10"/>
          </p:nvPr>
        </p:nvSpPr>
        <p:spPr>
          <a:xfrm>
            <a:off x="609480" y="6356520"/>
            <a:ext cx="2844720" cy="36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29" name="Google Shape;229;p53"/>
          <p:cNvSpPr txBox="1">
            <a:spLocks noGrp="1"/>
          </p:cNvSpPr>
          <p:nvPr>
            <p:ph type="ftr" idx="11"/>
          </p:nvPr>
        </p:nvSpPr>
        <p:spPr>
          <a:xfrm>
            <a:off x="4165560" y="6356520"/>
            <a:ext cx="3860640" cy="36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230" name="Google Shape;230;p53"/>
          <p:cNvSpPr txBox="1">
            <a:spLocks noGrp="1"/>
          </p:cNvSpPr>
          <p:nvPr>
            <p:ph type="sldNum" idx="12"/>
          </p:nvPr>
        </p:nvSpPr>
        <p:spPr>
          <a:xfrm>
            <a:off x="8737560" y="6356520"/>
            <a:ext cx="2844720" cy="365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buNone/>
              <a:defRPr sz="1200" b="0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buNone/>
              <a:defRPr sz="1200" b="0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buNone/>
              <a:defRPr sz="1200" b="0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buNone/>
              <a:defRPr sz="1200" b="0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buNone/>
              <a:defRPr sz="1200" b="0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buNone/>
              <a:defRPr sz="1200" b="0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buNone/>
              <a:defRPr sz="1200" b="0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buNone/>
              <a:defRPr sz="1200" b="0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buNone/>
              <a:defRPr sz="1200" b="0" strike="noStrike">
                <a:solidFill>
                  <a:srgbClr val="898989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‹N°›</a:t>
            </a:fld>
            <a:endParaRPr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3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53.png"/><Relationship Id="rId4" Type="http://schemas.openxmlformats.org/officeDocument/2006/relationships/image" Target="../media/image52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58.pn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9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4.png"/><Relationship Id="rId4" Type="http://schemas.openxmlformats.org/officeDocument/2006/relationships/image" Target="../media/image73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66"/>
          <p:cNvSpPr txBox="1"/>
          <p:nvPr/>
        </p:nvSpPr>
        <p:spPr>
          <a:xfrm>
            <a:off x="2162880" y="932760"/>
            <a:ext cx="7772400" cy="1268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 b="1" i="0" u="none" strike="noStrike" cap="none">
                <a:solidFill>
                  <a:srgbClr val="FCFC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L’exploration du système solaire</a:t>
            </a:r>
            <a:br>
              <a:rPr lang="fr-FR" sz="1800" b="0" i="0" u="none" strike="noStrike" cap="none"/>
            </a:br>
            <a:r>
              <a:rPr lang="fr-FR" sz="3600" b="1" i="0" u="none" strike="noStrike" cap="none">
                <a:solidFill>
                  <a:srgbClr val="FCFCFF"/>
                </a:solidFill>
                <a:latin typeface="Quattrocento Sans"/>
                <a:ea typeface="Quattrocento Sans"/>
                <a:cs typeface="Quattrocento Sans"/>
                <a:sym typeface="Quattrocento Sans"/>
              </a:rPr>
              <a:t>depuis 2010 : </a:t>
            </a:r>
            <a:endParaRPr sz="36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4" name="Google Shape;284;p66" descr="http://www.lefigaro.fr/medias/2011/07/18/eddb2fee-b1cf-11e0-ad2b-e9d1c069ed33.jpg"/>
          <p:cNvPicPr preferRelativeResize="0"/>
          <p:nvPr/>
        </p:nvPicPr>
        <p:blipFill rotWithShape="1">
          <a:blip r:embed="rId3">
            <a:alphaModFix/>
          </a:blip>
          <a:srcRect l="21469" r="12592" b="6480"/>
          <a:stretch/>
        </p:blipFill>
        <p:spPr>
          <a:xfrm>
            <a:off x="6580440" y="2106000"/>
            <a:ext cx="1880640" cy="2001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p6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651400" y="2259720"/>
            <a:ext cx="2205000" cy="220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66"/>
          <p:cNvPicPr preferRelativeResize="0"/>
          <p:nvPr/>
        </p:nvPicPr>
        <p:blipFill rotWithShape="1">
          <a:blip r:embed="rId5">
            <a:alphaModFix/>
          </a:blip>
          <a:srcRect l="15350" t="15350" r="16402" b="18500"/>
          <a:stretch/>
        </p:blipFill>
        <p:spPr>
          <a:xfrm>
            <a:off x="9784800" y="1679040"/>
            <a:ext cx="2407320" cy="2333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7" name="Google Shape;287;p6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42880" y="4363200"/>
            <a:ext cx="2548800" cy="2190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66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578080" y="4483080"/>
            <a:ext cx="3319560" cy="2219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66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7840" y="1047600"/>
            <a:ext cx="2112840" cy="3168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0" name="Google Shape;290;p66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5050800" y="4363200"/>
            <a:ext cx="3058920" cy="2198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1" name="Google Shape;291;p66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245040" y="15480"/>
            <a:ext cx="5505120" cy="859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75"/>
          <p:cNvSpPr txBox="1"/>
          <p:nvPr/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9" name="Google Shape;359;p7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397840" y="3579840"/>
            <a:ext cx="6549840" cy="3278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0" name="Google Shape;360;p7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8520" y="1240920"/>
            <a:ext cx="4881600" cy="4192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76"/>
          <p:cNvSpPr txBox="1"/>
          <p:nvPr/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76"/>
          <p:cNvSpPr txBox="1"/>
          <p:nvPr/>
        </p:nvSpPr>
        <p:spPr>
          <a:xfrm>
            <a:off x="623520" y="836640"/>
            <a:ext cx="10972800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7" name="Google Shape;367;p76" descr="C:\Users\pierre-jean\Documents\astronomie\exploration\planètes naines\cérès\dernière orbite\n\PIA19897_hires[1]-18-09-15-2-3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3880" y="0"/>
            <a:ext cx="5652000" cy="4187880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76"/>
          <p:cNvSpPr txBox="1"/>
          <p:nvPr/>
        </p:nvSpPr>
        <p:spPr>
          <a:xfrm>
            <a:off x="2639520" y="4941000"/>
            <a:ext cx="380088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Mont Ahuna : en forme de pyramide, </a:t>
            </a:r>
            <a:br>
              <a:rPr lang="fr-FR" sz="1800"/>
            </a:br>
            <a:r>
              <a:rPr lang="fr-FR" sz="1800" b="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cette montagne atteint 6km d’altitude </a:t>
            </a:r>
            <a:endParaRPr sz="18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9" name="Google Shape;369;p76" descr="C:\Users\pierre-jean\Documents\astronomie\exploration\planètes naines\cérès\dernière orbite\n\PIA20348_hires[1].jpg"/>
          <p:cNvPicPr preferRelativeResize="0"/>
          <p:nvPr/>
        </p:nvPicPr>
        <p:blipFill rotWithShape="1">
          <a:blip r:embed="rId4">
            <a:alphaModFix/>
          </a:blip>
          <a:srcRect l="29785" t="27952" r="34450" b="38334"/>
          <a:stretch/>
        </p:blipFill>
        <p:spPr>
          <a:xfrm>
            <a:off x="6660000" y="2277000"/>
            <a:ext cx="4007880" cy="417636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76"/>
          <p:cNvSpPr txBox="1"/>
          <p:nvPr/>
        </p:nvSpPr>
        <p:spPr>
          <a:xfrm>
            <a:off x="7028640" y="764640"/>
            <a:ext cx="3639600" cy="64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800" b="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Orbite de Dawn  :  </a:t>
            </a:r>
            <a:br>
              <a:rPr lang="fr-FR" sz="1800"/>
            </a:br>
            <a:r>
              <a:rPr lang="fr-FR" sz="1800" b="0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Passage de 1000 à 400 km d’altitude </a:t>
            </a:r>
            <a:endParaRPr sz="18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77"/>
          <p:cNvSpPr txBox="1"/>
          <p:nvPr/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>
                <a:solidFill>
                  <a:srgbClr val="FCFCFF"/>
                </a:solidFill>
                <a:latin typeface="Calibri"/>
                <a:ea typeface="Calibri"/>
                <a:cs typeface="Calibri"/>
                <a:sym typeface="Calibri"/>
              </a:rPr>
              <a:t>Planètes naines </a:t>
            </a:r>
            <a:endParaRPr sz="32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77"/>
          <p:cNvSpPr txBox="1"/>
          <p:nvPr/>
        </p:nvSpPr>
        <p:spPr>
          <a:xfrm>
            <a:off x="623520" y="836640"/>
            <a:ext cx="10972800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343080" marR="0" lvl="0" indent="-34308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strike="noStrike">
                <a:solidFill>
                  <a:srgbClr val="FAC090"/>
                </a:solidFill>
                <a:latin typeface="Calibri"/>
                <a:ea typeface="Calibri"/>
                <a:cs typeface="Calibri"/>
                <a:sym typeface="Calibri"/>
              </a:rPr>
              <a:t>Pluton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43080" algn="ctr" rtl="0">
              <a:lnSpc>
                <a:spcPct val="80000"/>
              </a:lnSpc>
              <a:spcBef>
                <a:spcPts val="601"/>
              </a:spcBef>
              <a:spcAft>
                <a:spcPts val="0"/>
              </a:spcAft>
              <a:buNone/>
            </a:pPr>
            <a:r>
              <a:rPr lang="fr-FR" sz="2000" b="1" strike="noStrike">
                <a:solidFill>
                  <a:srgbClr val="FAC090"/>
                </a:solidFill>
                <a:latin typeface="Calibri"/>
                <a:ea typeface="Calibri"/>
                <a:cs typeface="Calibri"/>
                <a:sym typeface="Calibri"/>
              </a:rPr>
              <a:t>Sonde New horizons, 14 juillet 2015  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7" name="Google Shape;377;p7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3400" y="1858320"/>
            <a:ext cx="2408040" cy="2334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8" name="Google Shape;378;p7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0600" y="1843920"/>
            <a:ext cx="2590920" cy="3170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7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962480" y="1751760"/>
            <a:ext cx="3633480" cy="2908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78"/>
          <p:cNvSpPr txBox="1"/>
          <p:nvPr/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5" name="Google Shape;385;p7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240" y="538920"/>
            <a:ext cx="6949800" cy="6180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p79"/>
          <p:cNvSpPr txBox="1"/>
          <p:nvPr/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79"/>
          <p:cNvSpPr txBox="1"/>
          <p:nvPr/>
        </p:nvSpPr>
        <p:spPr>
          <a:xfrm>
            <a:off x="623520" y="836640"/>
            <a:ext cx="10972800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2" name="Google Shape;392;p7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492840"/>
            <a:ext cx="12140280" cy="5177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80"/>
          <p:cNvSpPr txBox="1"/>
          <p:nvPr/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8" name="Google Shape;398;p80"/>
          <p:cNvSpPr txBox="1"/>
          <p:nvPr/>
        </p:nvSpPr>
        <p:spPr>
          <a:xfrm>
            <a:off x="623520" y="836640"/>
            <a:ext cx="10972800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99" name="Google Shape;399;p8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6040" y="-74520"/>
            <a:ext cx="10787400" cy="6932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81"/>
          <p:cNvSpPr txBox="1"/>
          <p:nvPr/>
        </p:nvSpPr>
        <p:spPr>
          <a:xfrm>
            <a:off x="1991520" y="332640"/>
            <a:ext cx="8229600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343080" marR="0" lvl="0" indent="-34308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600" b="1" strike="noStrike">
                <a:solidFill>
                  <a:srgbClr val="FAC090"/>
                </a:solidFill>
                <a:latin typeface="Calibri"/>
                <a:ea typeface="Calibri"/>
                <a:cs typeface="Calibri"/>
                <a:sym typeface="Calibri"/>
              </a:rPr>
              <a:t>Terrains anciens, récents et chaîne de montagnes:  </a:t>
            </a:r>
            <a:endParaRPr sz="26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5" name="Google Shape;405;p81" descr="Pluto's mountain range"/>
          <p:cNvPicPr preferRelativeResize="0"/>
          <p:nvPr/>
        </p:nvPicPr>
        <p:blipFill rotWithShape="1">
          <a:blip r:embed="rId3">
            <a:alphaModFix/>
          </a:blip>
          <a:srcRect t="12557" b="32203"/>
          <a:stretch/>
        </p:blipFill>
        <p:spPr>
          <a:xfrm>
            <a:off x="1523880" y="1196640"/>
            <a:ext cx="9144000" cy="5040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82"/>
          <p:cNvSpPr txBox="1"/>
          <p:nvPr/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82"/>
          <p:cNvSpPr txBox="1"/>
          <p:nvPr/>
        </p:nvSpPr>
        <p:spPr>
          <a:xfrm>
            <a:off x="623520" y="836640"/>
            <a:ext cx="10972800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2" name="Google Shape;412;p82" descr="C:\Users\pierre-jean\Documents\astronomie\exploration\planètes naines\pluton\new\n\colorized_wright_mons_cropped[1]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5400000">
            <a:off x="2673361" y="-1149480"/>
            <a:ext cx="6858000" cy="91573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83"/>
          <p:cNvSpPr txBox="1"/>
          <p:nvPr/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8" name="Google Shape;418;p8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66440" y="-139680"/>
            <a:ext cx="9175680" cy="69976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84"/>
          <p:cNvSpPr txBox="1"/>
          <p:nvPr/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p84"/>
          <p:cNvSpPr txBox="1"/>
          <p:nvPr/>
        </p:nvSpPr>
        <p:spPr>
          <a:xfrm>
            <a:off x="623520" y="836640"/>
            <a:ext cx="10972800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5" name="Google Shape;425;p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120" y="1393200"/>
            <a:ext cx="6761880" cy="3806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6" name="Google Shape;426;p8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03040" y="449280"/>
            <a:ext cx="5524200" cy="5693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67"/>
          <p:cNvSpPr txBox="1"/>
          <p:nvPr/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i="0" u="none" strike="noStrike" cap="none">
                <a:solidFill>
                  <a:srgbClr val="FCFCFF"/>
                </a:solidFill>
                <a:latin typeface="Calibri"/>
                <a:ea typeface="Calibri"/>
                <a:cs typeface="Calibri"/>
                <a:sym typeface="Calibri"/>
              </a:rPr>
              <a:t>Astéroïdes et comètes</a:t>
            </a:r>
            <a:endParaRPr sz="3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67"/>
          <p:cNvSpPr txBox="1"/>
          <p:nvPr/>
        </p:nvSpPr>
        <p:spPr>
          <a:xfrm>
            <a:off x="623520" y="836640"/>
            <a:ext cx="10972800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343080" marR="0" lvl="0" indent="-34308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600" b="1" i="0" u="none" strike="noStrike" cap="none">
                <a:solidFill>
                  <a:srgbClr val="FAC090"/>
                </a:solidFill>
                <a:latin typeface="Calibri"/>
                <a:ea typeface="Calibri"/>
                <a:cs typeface="Calibri"/>
                <a:sym typeface="Calibri"/>
              </a:rPr>
              <a:t>Vesta –sonde Dawn explorée en 2011</a:t>
            </a:r>
            <a:endParaRPr sz="26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8" name="Google Shape;298;p6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7400" y="1788840"/>
            <a:ext cx="4144320" cy="4413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9" name="Google Shape;299;p6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111360" y="2496240"/>
            <a:ext cx="4801680" cy="2798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85"/>
          <p:cNvSpPr txBox="1"/>
          <p:nvPr/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2" name="Google Shape;432;p85"/>
          <p:cNvSpPr txBox="1"/>
          <p:nvPr/>
        </p:nvSpPr>
        <p:spPr>
          <a:xfrm>
            <a:off x="623520" y="836640"/>
            <a:ext cx="10972800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3" name="Google Shape;433;p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516960"/>
            <a:ext cx="5717520" cy="35233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4" name="Google Shape;434;p8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68720" y="0"/>
            <a:ext cx="635076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86"/>
          <p:cNvSpPr txBox="1"/>
          <p:nvPr/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>
                <a:solidFill>
                  <a:srgbClr val="FCFCFF"/>
                </a:solidFill>
                <a:latin typeface="Calibri"/>
                <a:ea typeface="Calibri"/>
                <a:cs typeface="Calibri"/>
                <a:sym typeface="Calibri"/>
              </a:rPr>
              <a:t>Planètes rocheuses</a:t>
            </a:r>
            <a:endParaRPr sz="32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86"/>
          <p:cNvSpPr txBox="1"/>
          <p:nvPr/>
        </p:nvSpPr>
        <p:spPr>
          <a:xfrm>
            <a:off x="623520" y="836640"/>
            <a:ext cx="10972800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343080" marR="0" lvl="0" indent="-34308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600" b="1" strike="noStrike">
                <a:solidFill>
                  <a:srgbClr val="FAC090"/>
                </a:solidFill>
                <a:latin typeface="Calibri"/>
                <a:ea typeface="Calibri"/>
                <a:cs typeface="Calibri"/>
                <a:sym typeface="Calibri"/>
              </a:rPr>
              <a:t>Mercure sonde Messenger 2011</a:t>
            </a:r>
            <a:endParaRPr sz="2600" b="0" strike="noStrike"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43080" algn="ctr" rtl="0">
              <a:lnSpc>
                <a:spcPct val="100000"/>
              </a:lnSpc>
              <a:spcBef>
                <a:spcPts val="601"/>
              </a:spcBef>
              <a:spcAft>
                <a:spcPts val="0"/>
              </a:spcAft>
              <a:buNone/>
            </a:pPr>
            <a:r>
              <a:rPr lang="fr-FR" sz="2600" b="1" strike="noStrike">
                <a:solidFill>
                  <a:srgbClr val="FAC09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6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1" name="Google Shape;441;p8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41320" y="2850480"/>
            <a:ext cx="2335320" cy="2184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2" name="Google Shape;442;p8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3520" y="2187360"/>
            <a:ext cx="3456720" cy="25909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87"/>
          <p:cNvSpPr txBox="1"/>
          <p:nvPr/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8" name="Google Shape;448;p87"/>
          <p:cNvSpPr txBox="1"/>
          <p:nvPr/>
        </p:nvSpPr>
        <p:spPr>
          <a:xfrm>
            <a:off x="623520" y="836640"/>
            <a:ext cx="10972800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9" name="Google Shape;449;p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3085920"/>
            <a:ext cx="2877480" cy="2450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319600" y="2865240"/>
            <a:ext cx="3548160" cy="35787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1" name="Google Shape;451;p8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754800" y="1834920"/>
            <a:ext cx="4682160" cy="3188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88"/>
          <p:cNvSpPr txBox="1"/>
          <p:nvPr/>
        </p:nvSpPr>
        <p:spPr>
          <a:xfrm>
            <a:off x="1847520" y="332640"/>
            <a:ext cx="8229600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343080" marR="0" lvl="0" indent="-34308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600" b="1" strike="noStrike">
                <a:solidFill>
                  <a:srgbClr val="FAC090"/>
                </a:solidFill>
                <a:latin typeface="Calibri"/>
                <a:ea typeface="Calibri"/>
                <a:cs typeface="Calibri"/>
                <a:sym typeface="Calibri"/>
              </a:rPr>
              <a:t>Yutu, le rover chinois arrive sur la Lune en décembre 2013</a:t>
            </a:r>
            <a:endParaRPr sz="26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7" name="Google Shape;457;p88" descr="C:\Users\pierre-jean\Documents\astronomie\système solaire+exploration\Lune\8ecb1b4999_yutu_dec13_cnsa_01[1]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5520" y="764640"/>
            <a:ext cx="7704720" cy="5230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89"/>
          <p:cNvSpPr txBox="1"/>
          <p:nvPr/>
        </p:nvSpPr>
        <p:spPr>
          <a:xfrm>
            <a:off x="1919520" y="0"/>
            <a:ext cx="8229600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343080" marR="0" lvl="0" indent="-34308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600" b="1" strike="noStrike">
                <a:solidFill>
                  <a:srgbClr val="FAC090"/>
                </a:solidFill>
                <a:latin typeface="Calibri"/>
                <a:ea typeface="Calibri"/>
                <a:cs typeface="Calibri"/>
                <a:sym typeface="Calibri"/>
              </a:rPr>
              <a:t>Photos publiées en février de cette année : </a:t>
            </a:r>
            <a:endParaRPr sz="26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63" name="Google Shape;463;p89" descr="https://scontent-cdg2-1.xx.fbcdn.net/v/t1.0-9/12670172_1131214470246629_5534125068829795355_n.jpg?oh=ae7fecc9a4f9696681a139c395f41768&amp;oe=5821AF42"/>
          <p:cNvPicPr preferRelativeResize="0"/>
          <p:nvPr/>
        </p:nvPicPr>
        <p:blipFill rotWithShape="1">
          <a:blip r:embed="rId3">
            <a:alphaModFix/>
          </a:blip>
          <a:srcRect t="32241"/>
          <a:stretch/>
        </p:blipFill>
        <p:spPr>
          <a:xfrm>
            <a:off x="5295600" y="473760"/>
            <a:ext cx="6813360" cy="2269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4" name="Google Shape;464;p89" descr="C:\Users\pierre-jean\Documents\astronomie\exploration\Lune\yutu\yutu-2015.jpg"/>
          <p:cNvPicPr preferRelativeResize="0"/>
          <p:nvPr/>
        </p:nvPicPr>
        <p:blipFill rotWithShape="1">
          <a:blip r:embed="rId4">
            <a:alphaModFix/>
          </a:blip>
          <a:srcRect t="23769"/>
          <a:stretch/>
        </p:blipFill>
        <p:spPr>
          <a:xfrm>
            <a:off x="5565960" y="3494520"/>
            <a:ext cx="6272640" cy="3233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5" name="Google Shape;465;p8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87920" y="1608480"/>
            <a:ext cx="5648040" cy="4058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90"/>
          <p:cNvSpPr txBox="1"/>
          <p:nvPr/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>
                <a:solidFill>
                  <a:srgbClr val="FCFCFF"/>
                </a:solidFill>
                <a:latin typeface="Calibri"/>
                <a:ea typeface="Calibri"/>
                <a:cs typeface="Calibri"/>
                <a:sym typeface="Calibri"/>
              </a:rPr>
              <a:t>Planètes rocheuses </a:t>
            </a:r>
            <a:endParaRPr sz="32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p90"/>
          <p:cNvSpPr txBox="1"/>
          <p:nvPr/>
        </p:nvSpPr>
        <p:spPr>
          <a:xfrm>
            <a:off x="623520" y="836640"/>
            <a:ext cx="10972800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343080" marR="0" lvl="0" indent="-34308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600" b="1" strike="noStrike">
                <a:solidFill>
                  <a:srgbClr val="FAC090"/>
                </a:solidFill>
                <a:latin typeface="Calibri"/>
                <a:ea typeface="Calibri"/>
                <a:cs typeface="Calibri"/>
                <a:sym typeface="Calibri"/>
              </a:rPr>
              <a:t>Mars</a:t>
            </a:r>
            <a:endParaRPr sz="26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2" name="Google Shape;472;p9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82080" y="1513440"/>
            <a:ext cx="7634160" cy="5108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91"/>
          <p:cNvSpPr txBox="1"/>
          <p:nvPr/>
        </p:nvSpPr>
        <p:spPr>
          <a:xfrm>
            <a:off x="609480" y="-99360"/>
            <a:ext cx="10972800" cy="8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Phoenix 2008-plaine de glace  </a:t>
            </a:r>
            <a:endParaRPr sz="32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8" name="Google Shape;478;p91"/>
          <p:cNvSpPr txBox="1"/>
          <p:nvPr/>
        </p:nvSpPr>
        <p:spPr>
          <a:xfrm>
            <a:off x="2625840" y="764640"/>
            <a:ext cx="6254640" cy="43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343080" marR="0" lvl="0" indent="-34308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400" b="1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Les sondes récentes</a:t>
            </a:r>
            <a:endParaRPr sz="24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9" name="Google Shape;479;p91" descr="http://www.secret-realite.net/photo/majinarticle18.jpg"/>
          <p:cNvPicPr preferRelativeResize="0"/>
          <p:nvPr/>
        </p:nvPicPr>
        <p:blipFill rotWithShape="1">
          <a:blip r:embed="rId3">
            <a:alphaModFix/>
          </a:blip>
          <a:srcRect r="3610"/>
          <a:stretch/>
        </p:blipFill>
        <p:spPr>
          <a:xfrm>
            <a:off x="6527880" y="1412640"/>
            <a:ext cx="3816360" cy="2474640"/>
          </a:xfrm>
          <a:prstGeom prst="rect">
            <a:avLst/>
          </a:prstGeom>
          <a:noFill/>
          <a:ln>
            <a:noFill/>
          </a:ln>
          <a:effectLst>
            <a:outerShdw dist="291960" dir="5400000">
              <a:srgbClr val="000000">
                <a:alpha val="21960"/>
              </a:srgbClr>
            </a:outerShdw>
          </a:effectLst>
        </p:spPr>
      </p:pic>
      <p:sp>
        <p:nvSpPr>
          <p:cNvPr id="480" name="Google Shape;480;p91"/>
          <p:cNvSpPr txBox="1"/>
          <p:nvPr/>
        </p:nvSpPr>
        <p:spPr>
          <a:xfrm>
            <a:off x="7464240" y="5013000"/>
            <a:ext cx="1622520" cy="399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Phoenix 2008</a:t>
            </a:r>
            <a:endParaRPr sz="20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1" name="Google Shape;481;p91" descr="Fichier:Phœnix lander at the northern artic circle of Mars.jpg"/>
          <p:cNvPicPr preferRelativeResize="0"/>
          <p:nvPr/>
        </p:nvPicPr>
        <p:blipFill rotWithShape="1">
          <a:blip r:embed="rId4">
            <a:alphaModFix/>
          </a:blip>
          <a:srcRect l="-3159" t="457" r="-78" b="355"/>
          <a:stretch/>
        </p:blipFill>
        <p:spPr>
          <a:xfrm>
            <a:off x="1523880" y="1484640"/>
            <a:ext cx="3937320" cy="2520360"/>
          </a:xfrm>
          <a:prstGeom prst="rect">
            <a:avLst/>
          </a:prstGeom>
          <a:noFill/>
          <a:ln>
            <a:noFill/>
          </a:ln>
          <a:effectLst>
            <a:outerShdw dist="139498" dir="2700000">
              <a:srgbClr val="333333">
                <a:alpha val="64705"/>
              </a:srgbClr>
            </a:outerShdw>
          </a:effectLst>
        </p:spPr>
      </p:pic>
      <p:pic>
        <p:nvPicPr>
          <p:cNvPr id="482" name="Google Shape;482;p91" descr="http://www.gurumed.org/wp-content/uploads/2012/02/eau-Mars2_thumb.jpg"/>
          <p:cNvPicPr preferRelativeResize="0"/>
          <p:nvPr/>
        </p:nvPicPr>
        <p:blipFill rotWithShape="1">
          <a:blip r:embed="rId5">
            <a:alphaModFix/>
          </a:blip>
          <a:srcRect t="17381" b="10182"/>
          <a:stretch/>
        </p:blipFill>
        <p:spPr>
          <a:xfrm>
            <a:off x="5591880" y="3573000"/>
            <a:ext cx="1440000" cy="2089080"/>
          </a:xfrm>
          <a:prstGeom prst="rect">
            <a:avLst/>
          </a:prstGeom>
          <a:noFill/>
          <a:ln>
            <a:noFill/>
          </a:ln>
          <a:effectLst>
            <a:outerShdw dist="139498" dir="2700000">
              <a:srgbClr val="333333">
                <a:alpha val="64705"/>
              </a:srgbClr>
            </a:outerShdw>
          </a:effectLst>
        </p:spPr>
      </p:pic>
      <p:pic>
        <p:nvPicPr>
          <p:cNvPr id="483" name="Google Shape;483;p91"/>
          <p:cNvPicPr preferRelativeResize="0"/>
          <p:nvPr/>
        </p:nvPicPr>
        <p:blipFill rotWithShape="1">
          <a:blip r:embed="rId6">
            <a:alphaModFix/>
          </a:blip>
          <a:srcRect l="2161" t="10085" r="6791" b="12656"/>
          <a:stretch/>
        </p:blipFill>
        <p:spPr>
          <a:xfrm>
            <a:off x="-7827840" y="1484640"/>
            <a:ext cx="9351720" cy="44643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30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92"/>
          <p:cNvSpPr txBox="1"/>
          <p:nvPr/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9" name="Google Shape;489;p9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40560" y="1513440"/>
            <a:ext cx="7141320" cy="41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0" name="Google Shape;490;p9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513440"/>
            <a:ext cx="4581360" cy="4493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5" name="Google Shape;495;p93" descr="http://cdn.satellitetoday.com/wp-content/uploads/2014/02/2000px-Indian_Space_Research_Organisation_Logo.jpe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84240" y="1845000"/>
            <a:ext cx="1944360" cy="1878480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93"/>
          <p:cNvSpPr txBox="1"/>
          <p:nvPr/>
        </p:nvSpPr>
        <p:spPr>
          <a:xfrm>
            <a:off x="1919520" y="260640"/>
            <a:ext cx="8229600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343080" marR="0" lvl="0" indent="-34308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200" b="1" strike="noStrike">
                <a:solidFill>
                  <a:srgbClr val="FAC090"/>
                </a:solidFill>
                <a:latin typeface="Calibri"/>
                <a:ea typeface="Calibri"/>
                <a:cs typeface="Calibri"/>
                <a:sym typeface="Calibri"/>
              </a:rPr>
              <a:t>La sonde Indienne Mars Orbiter Mission (MOM) se met en orbite autour de la planète en septembre 2014</a:t>
            </a:r>
            <a:endParaRPr sz="22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7" name="Google Shape;497;p93" descr="C:\Users\pierre-jean\Documents\astronomie\système solaire+exploration\mars\10325529_1563749187181771_670497199779229848_n[1].jpg"/>
          <p:cNvPicPr preferRelativeResize="0"/>
          <p:nvPr/>
        </p:nvPicPr>
        <p:blipFill rotWithShape="1">
          <a:blip r:embed="rId4">
            <a:alphaModFix/>
          </a:blip>
          <a:srcRect l="19949" t="8000" r="9638" b="10582"/>
          <a:stretch/>
        </p:blipFill>
        <p:spPr>
          <a:xfrm>
            <a:off x="2207520" y="836640"/>
            <a:ext cx="4824360" cy="557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98" name="Google Shape;498;p93" descr="http://images.derstandard.at/t/12/2013/11/12/1381499866496-marssonde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667880" y="0"/>
            <a:ext cx="3053880" cy="2208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94"/>
          <p:cNvSpPr txBox="1"/>
          <p:nvPr/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4" name="Google Shape;504;p94"/>
          <p:cNvSpPr txBox="1"/>
          <p:nvPr/>
        </p:nvSpPr>
        <p:spPr>
          <a:xfrm>
            <a:off x="623520" y="836640"/>
            <a:ext cx="10972800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05" name="Google Shape;505;p9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1175040"/>
            <a:ext cx="6593040" cy="3785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68"/>
          <p:cNvSpPr txBox="1"/>
          <p:nvPr/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5" name="Google Shape;305;p6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5400" y="0"/>
            <a:ext cx="6889680" cy="6889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p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39600" y="836640"/>
            <a:ext cx="5592960" cy="5551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95"/>
          <p:cNvSpPr txBox="1"/>
          <p:nvPr/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1" name="Google Shape;511;p95"/>
          <p:cNvSpPr txBox="1"/>
          <p:nvPr/>
        </p:nvSpPr>
        <p:spPr>
          <a:xfrm>
            <a:off x="623520" y="836640"/>
            <a:ext cx="10972800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12" name="Google Shape;512;p9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36640"/>
            <a:ext cx="9998280" cy="3700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9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22320" y="2604960"/>
            <a:ext cx="5869440" cy="4253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Google Shape;518;p96"/>
          <p:cNvSpPr txBox="1"/>
          <p:nvPr/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>
                <a:solidFill>
                  <a:srgbClr val="FCFCFF"/>
                </a:solidFill>
                <a:latin typeface="Calibri"/>
                <a:ea typeface="Calibri"/>
                <a:cs typeface="Calibri"/>
                <a:sym typeface="Calibri"/>
              </a:rPr>
              <a:t>Planètes Gazeuses</a:t>
            </a:r>
            <a:endParaRPr sz="32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9" name="Google Shape;519;p96"/>
          <p:cNvSpPr txBox="1"/>
          <p:nvPr/>
        </p:nvSpPr>
        <p:spPr>
          <a:xfrm>
            <a:off x="623520" y="836640"/>
            <a:ext cx="10972800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343080" marR="0" lvl="0" indent="-34308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600" b="1" strike="noStrike">
                <a:solidFill>
                  <a:srgbClr val="FAC090"/>
                </a:solidFill>
                <a:latin typeface="Calibri"/>
                <a:ea typeface="Calibri"/>
                <a:cs typeface="Calibri"/>
                <a:sym typeface="Calibri"/>
              </a:rPr>
              <a:t>Jupiter </a:t>
            </a:r>
            <a:endParaRPr sz="26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0" name="Google Shape;520;p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23520" y="1353960"/>
            <a:ext cx="9962280" cy="4664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97"/>
          <p:cNvSpPr txBox="1"/>
          <p:nvPr/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6" name="Google Shape;526;p9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2760" y="-50400"/>
            <a:ext cx="2570760" cy="6756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p9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46840" y="-101160"/>
            <a:ext cx="534492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98"/>
          <p:cNvSpPr txBox="1"/>
          <p:nvPr/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3" name="Google Shape;533;p98"/>
          <p:cNvSpPr txBox="1"/>
          <p:nvPr/>
        </p:nvSpPr>
        <p:spPr>
          <a:xfrm>
            <a:off x="623520" y="836640"/>
            <a:ext cx="10972800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4" name="Google Shape;534;p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000" y="266760"/>
            <a:ext cx="10067760" cy="6324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5" name="Google Shape;535;p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901480" y="-127440"/>
            <a:ext cx="622944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99"/>
          <p:cNvSpPr txBox="1"/>
          <p:nvPr/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1" name="Google Shape;541;p99"/>
          <p:cNvSpPr txBox="1"/>
          <p:nvPr/>
        </p:nvSpPr>
        <p:spPr>
          <a:xfrm>
            <a:off x="623520" y="836640"/>
            <a:ext cx="10972800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100"/>
          <p:cNvSpPr txBox="1"/>
          <p:nvPr/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>
                <a:solidFill>
                  <a:srgbClr val="FCFCFF"/>
                </a:solidFill>
                <a:latin typeface="Calibri"/>
                <a:ea typeface="Calibri"/>
                <a:cs typeface="Calibri"/>
                <a:sym typeface="Calibri"/>
              </a:rPr>
              <a:t>Planètes gazeuses </a:t>
            </a:r>
            <a:endParaRPr sz="32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7" name="Google Shape;547;p100"/>
          <p:cNvSpPr txBox="1"/>
          <p:nvPr/>
        </p:nvSpPr>
        <p:spPr>
          <a:xfrm>
            <a:off x="623520" y="836640"/>
            <a:ext cx="10972800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343080" marR="0" lvl="0" indent="-34308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600" b="1" strike="noStrike">
                <a:solidFill>
                  <a:srgbClr val="FAC090"/>
                </a:solidFill>
                <a:latin typeface="Calibri"/>
                <a:ea typeface="Calibri"/>
                <a:cs typeface="Calibri"/>
                <a:sym typeface="Calibri"/>
              </a:rPr>
              <a:t>Saturne </a:t>
            </a:r>
            <a:endParaRPr sz="26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8" name="Google Shape;548;p100"/>
          <p:cNvPicPr preferRelativeResize="0"/>
          <p:nvPr/>
        </p:nvPicPr>
        <p:blipFill rotWithShape="1">
          <a:blip r:embed="rId3">
            <a:alphaModFix/>
          </a:blip>
          <a:srcRect l="34884" t="33603" r="33566" b="24699"/>
          <a:stretch/>
        </p:blipFill>
        <p:spPr>
          <a:xfrm>
            <a:off x="0" y="1758240"/>
            <a:ext cx="6080760" cy="3951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49" name="Google Shape;549;p100"/>
          <p:cNvPicPr preferRelativeResize="0"/>
          <p:nvPr/>
        </p:nvPicPr>
        <p:blipFill rotWithShape="1">
          <a:blip r:embed="rId4">
            <a:alphaModFix/>
          </a:blip>
          <a:srcRect b="51679"/>
          <a:stretch/>
        </p:blipFill>
        <p:spPr>
          <a:xfrm>
            <a:off x="8151480" y="4905720"/>
            <a:ext cx="4040280" cy="1952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0" name="Google Shape;550;p10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30640" y="866520"/>
            <a:ext cx="4952880" cy="2676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101"/>
          <p:cNvSpPr txBox="1"/>
          <p:nvPr/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6" name="Google Shape;556;p101"/>
          <p:cNvPicPr preferRelativeResize="0"/>
          <p:nvPr/>
        </p:nvPicPr>
        <p:blipFill rotWithShape="1">
          <a:blip r:embed="rId3">
            <a:alphaModFix/>
          </a:blip>
          <a:srcRect l="11661" t="17756" r="15577" b="16325"/>
          <a:stretch/>
        </p:blipFill>
        <p:spPr>
          <a:xfrm>
            <a:off x="-339840" y="723960"/>
            <a:ext cx="12707280" cy="5676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102"/>
          <p:cNvSpPr txBox="1"/>
          <p:nvPr/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102"/>
          <p:cNvSpPr txBox="1"/>
          <p:nvPr/>
        </p:nvSpPr>
        <p:spPr>
          <a:xfrm>
            <a:off x="623520" y="836640"/>
            <a:ext cx="10972800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63" name="Google Shape;563;p102"/>
          <p:cNvPicPr preferRelativeResize="0"/>
          <p:nvPr/>
        </p:nvPicPr>
        <p:blipFill rotWithShape="1">
          <a:blip r:embed="rId3">
            <a:alphaModFix/>
          </a:blip>
          <a:srcRect t="40465"/>
          <a:stretch/>
        </p:blipFill>
        <p:spPr>
          <a:xfrm>
            <a:off x="0" y="0"/>
            <a:ext cx="6858000" cy="4082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p103"/>
          <p:cNvSpPr txBox="1"/>
          <p:nvPr/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9" name="Google Shape;569;p103"/>
          <p:cNvSpPr txBox="1"/>
          <p:nvPr/>
        </p:nvSpPr>
        <p:spPr>
          <a:xfrm>
            <a:off x="623520" y="836640"/>
            <a:ext cx="10972800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0" name="Google Shape;570;p10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104"/>
          <p:cNvSpPr txBox="1"/>
          <p:nvPr/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>
                <a:solidFill>
                  <a:srgbClr val="FCFCFF"/>
                </a:solidFill>
                <a:latin typeface="Calibri"/>
                <a:ea typeface="Calibri"/>
                <a:cs typeface="Calibri"/>
                <a:sym typeface="Calibri"/>
              </a:rPr>
              <a:t>Encelade Lune de Saturne 2015 </a:t>
            </a:r>
            <a:endParaRPr sz="32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6" name="Google Shape;576;p104"/>
          <p:cNvSpPr txBox="1"/>
          <p:nvPr/>
        </p:nvSpPr>
        <p:spPr>
          <a:xfrm>
            <a:off x="623520" y="836640"/>
            <a:ext cx="10972800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77" name="Google Shape;577;p104" descr="C:\Users\pierre-jean\Documents\astronomie\exploration\encelade 2015\PIA20011_modest[1].jp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3880" y="836640"/>
            <a:ext cx="3429000" cy="342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p104" descr="C:\Users\pierre-jean\Documents\astronomie\exploration\encelade 2015\PIA17204_fig1[1]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816240" y="764640"/>
            <a:ext cx="3501000" cy="3501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p104" descr="http://www.enjoyspace.com/uploads/news/octobre2010/encelade/encelade-geysers.jpg"/>
          <p:cNvPicPr preferRelativeResize="0"/>
          <p:nvPr/>
        </p:nvPicPr>
        <p:blipFill rotWithShape="1">
          <a:blip r:embed="rId5">
            <a:alphaModFix/>
          </a:blip>
          <a:srcRect l="30239" t="6650" r="30450" b="14040"/>
          <a:stretch/>
        </p:blipFill>
        <p:spPr>
          <a:xfrm>
            <a:off x="4583880" y="3086280"/>
            <a:ext cx="2741400" cy="37717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Google Shape;311;p69"/>
          <p:cNvSpPr txBox="1"/>
          <p:nvPr/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i="0" u="none" strike="noStrike" cap="none">
                <a:solidFill>
                  <a:srgbClr val="FCFCFF"/>
                </a:solidFill>
                <a:latin typeface="Calibri"/>
                <a:ea typeface="Calibri"/>
                <a:cs typeface="Calibri"/>
                <a:sym typeface="Calibri"/>
              </a:rPr>
              <a:t>Astéroïdes-comètes</a:t>
            </a:r>
            <a:endParaRPr sz="32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69"/>
          <p:cNvSpPr txBox="1"/>
          <p:nvPr/>
        </p:nvSpPr>
        <p:spPr>
          <a:xfrm>
            <a:off x="623520" y="836640"/>
            <a:ext cx="10972800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343080" marR="0" lvl="0" indent="-34308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000" b="1" i="0" u="none" strike="noStrike" cap="none">
                <a:solidFill>
                  <a:srgbClr val="FAC090"/>
                </a:solidFill>
                <a:latin typeface="Calibri"/>
                <a:ea typeface="Calibri"/>
                <a:cs typeface="Calibri"/>
                <a:sym typeface="Calibri"/>
              </a:rPr>
              <a:t>Comète Churiyoumov Guerasimenko = « Tchoury »</a:t>
            </a:r>
            <a:endParaRPr sz="2000" b="0" i="0" u="none" strike="noStrike" cap="none">
              <a:latin typeface="Arial"/>
              <a:ea typeface="Arial"/>
              <a:cs typeface="Arial"/>
              <a:sym typeface="Arial"/>
            </a:endParaRPr>
          </a:p>
          <a:p>
            <a:pPr marL="343080" marR="0" lvl="0" indent="-343080" algn="ctr" rtl="0">
              <a:lnSpc>
                <a:spcPct val="80000"/>
              </a:lnSpc>
              <a:spcBef>
                <a:spcPts val="601"/>
              </a:spcBef>
              <a:spcAft>
                <a:spcPts val="0"/>
              </a:spcAft>
              <a:buNone/>
            </a:pPr>
            <a:r>
              <a:rPr lang="fr-FR" sz="2000" b="1" i="0" u="none" strike="noStrike" cap="none">
                <a:solidFill>
                  <a:srgbClr val="FAC090"/>
                </a:solidFill>
                <a:latin typeface="Calibri"/>
                <a:ea typeface="Calibri"/>
                <a:cs typeface="Calibri"/>
                <a:sym typeface="Calibri"/>
              </a:rPr>
              <a:t>Explorée de 2014 à 2016 </a:t>
            </a:r>
            <a:endParaRPr sz="20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3" name="Google Shape;313;p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34840" y="1541880"/>
            <a:ext cx="4557600" cy="4642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23520" y="3112560"/>
            <a:ext cx="5442120" cy="1501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70"/>
          <p:cNvSpPr txBox="1"/>
          <p:nvPr/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70"/>
          <p:cNvSpPr txBox="1"/>
          <p:nvPr/>
        </p:nvSpPr>
        <p:spPr>
          <a:xfrm>
            <a:off x="623520" y="836640"/>
            <a:ext cx="10972800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1" name="Google Shape;321;p7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520" y="655920"/>
            <a:ext cx="5730840" cy="5738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2" name="Google Shape;322;p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13400" y="1311480"/>
            <a:ext cx="5986800" cy="47174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71"/>
          <p:cNvSpPr txBox="1"/>
          <p:nvPr/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8" name="Google Shape;328;p7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87120"/>
            <a:ext cx="6337440" cy="6770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334120" y="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72"/>
          <p:cNvSpPr txBox="1"/>
          <p:nvPr/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72"/>
          <p:cNvSpPr txBox="1"/>
          <p:nvPr/>
        </p:nvSpPr>
        <p:spPr>
          <a:xfrm>
            <a:off x="623520" y="836640"/>
            <a:ext cx="10972800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6" name="Google Shape;336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27400" y="913320"/>
            <a:ext cx="4802400" cy="3706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7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59120" y="127440"/>
            <a:ext cx="6858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73"/>
          <p:cNvSpPr txBox="1"/>
          <p:nvPr/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b="1" strike="noStrike">
                <a:solidFill>
                  <a:srgbClr val="FCFCFF"/>
                </a:solidFill>
                <a:latin typeface="Calibri"/>
                <a:ea typeface="Calibri"/>
                <a:cs typeface="Calibri"/>
                <a:sym typeface="Calibri"/>
              </a:rPr>
              <a:t>Planètes naines</a:t>
            </a:r>
            <a:endParaRPr sz="32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3" name="Google Shape;343;p73"/>
          <p:cNvSpPr txBox="1"/>
          <p:nvPr/>
        </p:nvSpPr>
        <p:spPr>
          <a:xfrm>
            <a:off x="623520" y="836640"/>
            <a:ext cx="10972800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343080" marR="0" lvl="0" indent="-34308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-FR" sz="2600" b="1" strike="noStrike">
                <a:solidFill>
                  <a:srgbClr val="FAC090"/>
                </a:solidFill>
                <a:latin typeface="Calibri"/>
                <a:ea typeface="Calibri"/>
                <a:cs typeface="Calibri"/>
                <a:sym typeface="Calibri"/>
              </a:rPr>
              <a:t>Cérès, sonde Dawn explorée de 2015 jusqu’à… ?  </a:t>
            </a:r>
            <a:endParaRPr sz="26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4" name="Google Shape;344;p7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37680" y="1283040"/>
            <a:ext cx="2133720" cy="21337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7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6200" y="3314520"/>
            <a:ext cx="12085921" cy="34624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7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025480" y="1175040"/>
            <a:ext cx="1776960" cy="1982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p74"/>
          <p:cNvSpPr txBox="1"/>
          <p:nvPr/>
        </p:nvSpPr>
        <p:spPr>
          <a:xfrm>
            <a:off x="527400" y="0"/>
            <a:ext cx="10972800" cy="8366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1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0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74"/>
          <p:cNvSpPr txBox="1"/>
          <p:nvPr/>
        </p:nvSpPr>
        <p:spPr>
          <a:xfrm>
            <a:off x="623520" y="836640"/>
            <a:ext cx="10972800" cy="67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1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200" b="0" strike="noStrike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3" name="Google Shape;353;p7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47640" y="538200"/>
            <a:ext cx="9096480" cy="5781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158</Words>
  <Application>Microsoft Office PowerPoint</Application>
  <PresentationFormat>Grand écran</PresentationFormat>
  <Paragraphs>30</Paragraphs>
  <Slides>39</Slides>
  <Notes>39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5</vt:i4>
      </vt:variant>
      <vt:variant>
        <vt:lpstr>Titres des diapositives</vt:lpstr>
      </vt:variant>
      <vt:variant>
        <vt:i4>39</vt:i4>
      </vt:variant>
    </vt:vector>
  </HeadingPairs>
  <TitlesOfParts>
    <vt:vector size="48" baseType="lpstr">
      <vt:lpstr>Quattrocento Sans</vt:lpstr>
      <vt:lpstr>Arial</vt:lpstr>
      <vt:lpstr>Calibri</vt:lpstr>
      <vt:lpstr>Times New Roman</vt:lpstr>
      <vt:lpstr>Office Theme</vt:lpstr>
      <vt:lpstr>Office Theme</vt:lpstr>
      <vt:lpstr>Office Theme</vt:lpstr>
      <vt:lpstr>Office Theme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Pierre-Jean Riou</cp:lastModifiedBy>
  <cp:revision>1</cp:revision>
  <dcterms:modified xsi:type="dcterms:W3CDTF">2023-10-13T19:26:29Z</dcterms:modified>
</cp:coreProperties>
</file>